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257" r:id="rId3"/>
    <p:sldId id="407" r:id="rId4"/>
    <p:sldId id="299" r:id="rId5"/>
    <p:sldId id="385" r:id="rId6"/>
    <p:sldId id="386" r:id="rId7"/>
    <p:sldId id="303" r:id="rId8"/>
    <p:sldId id="387" r:id="rId9"/>
    <p:sldId id="388" r:id="rId10"/>
    <p:sldId id="389" r:id="rId11"/>
    <p:sldId id="358" r:id="rId12"/>
    <p:sldId id="390" r:id="rId13"/>
    <p:sldId id="259" r:id="rId14"/>
    <p:sldId id="383" r:id="rId15"/>
    <p:sldId id="384" r:id="rId16"/>
    <p:sldId id="391" r:id="rId17"/>
    <p:sldId id="361" r:id="rId18"/>
    <p:sldId id="356" r:id="rId19"/>
    <p:sldId id="392" r:id="rId20"/>
    <p:sldId id="393" r:id="rId21"/>
    <p:sldId id="359" r:id="rId22"/>
    <p:sldId id="394" r:id="rId23"/>
    <p:sldId id="395" r:id="rId24"/>
    <p:sldId id="396" r:id="rId25"/>
    <p:sldId id="300" r:id="rId26"/>
    <p:sldId id="397" r:id="rId27"/>
    <p:sldId id="362" r:id="rId28"/>
    <p:sldId id="363" r:id="rId29"/>
    <p:sldId id="398" r:id="rId30"/>
    <p:sldId id="364" r:id="rId31"/>
    <p:sldId id="365" r:id="rId32"/>
    <p:sldId id="366" r:id="rId33"/>
    <p:sldId id="368" r:id="rId34"/>
    <p:sldId id="316" r:id="rId35"/>
    <p:sldId id="399" r:id="rId36"/>
    <p:sldId id="369" r:id="rId37"/>
    <p:sldId id="302" r:id="rId38"/>
    <p:sldId id="408" r:id="rId39"/>
    <p:sldId id="370" r:id="rId40"/>
    <p:sldId id="400" r:id="rId41"/>
    <p:sldId id="409" r:id="rId42"/>
    <p:sldId id="401" r:id="rId43"/>
    <p:sldId id="371" r:id="rId44"/>
    <p:sldId id="372" r:id="rId45"/>
    <p:sldId id="373" r:id="rId46"/>
    <p:sldId id="410" r:id="rId47"/>
    <p:sldId id="374" r:id="rId48"/>
    <p:sldId id="402" r:id="rId49"/>
    <p:sldId id="403" r:id="rId50"/>
    <p:sldId id="404" r:id="rId51"/>
    <p:sldId id="411" r:id="rId52"/>
    <p:sldId id="405" r:id="rId53"/>
    <p:sldId id="406" r:id="rId54"/>
    <p:sldId id="381" r:id="rId55"/>
    <p:sldId id="293" r:id="rId5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30"/>
    <a:srgbClr val="B2B2B2"/>
    <a:srgbClr val="575757"/>
    <a:srgbClr val="FFFFFF"/>
    <a:srgbClr val="E61F4F"/>
    <a:srgbClr val="DADADA"/>
    <a:srgbClr val="231F20"/>
    <a:srgbClr val="D18D05"/>
    <a:srgbClr val="FAB529"/>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9947" autoAdjust="0"/>
  </p:normalViewPr>
  <p:slideViewPr>
    <p:cSldViewPr snapToGrid="0">
      <p:cViewPr varScale="1">
        <p:scale>
          <a:sx n="63" d="100"/>
          <a:sy n="63" d="100"/>
        </p:scale>
        <p:origin x="10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13.11.2019</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13.11.2019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 Her İşin Başı,</a:t>
            </a:r>
            <a:r>
              <a:rPr lang="tr-TR" sz="1200" b="0" i="0" u="none" strike="noStrike" kern="1200" baseline="0" dirty="0">
                <a:solidFill>
                  <a:schemeClr val="tx1"/>
                </a:solidFill>
                <a:latin typeface="+mn-lt"/>
                <a:ea typeface="+mn-ea"/>
                <a:cs typeface="+mn-cs"/>
              </a:rPr>
              <a:t> Mustafa Taşdemir, Ömer Ataç, 2016, İstanbul, Yeşilay TBM Alan Kitaplığı Dizisi No: 7.</a:t>
            </a:r>
            <a:endParaRPr lang="tr-T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kern="1200" baseline="0" dirty="0">
              <a:solidFill>
                <a:schemeClr val="tx1"/>
              </a:solidFill>
              <a:latin typeface="+mn-lt"/>
              <a:ea typeface="+mn-ea"/>
              <a:cs typeface="+mn-cs"/>
            </a:endParaRPr>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18581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3428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53585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407795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052661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430300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322346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2084633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452983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366611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406784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20265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253928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3448999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492927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597612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964629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211130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18132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980034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45903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92358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352608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124129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30328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2179799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4153565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1655462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345925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754909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438281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18-20.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36095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189694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280121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2712654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165196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21-22.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1351941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21-22.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2859616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2869801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133798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2148086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3090460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49</a:t>
            </a:fld>
            <a:endParaRPr lang="tr-TR"/>
          </a:p>
        </p:txBody>
      </p:sp>
    </p:spTree>
    <p:extLst>
      <p:ext uri="{BB962C8B-B14F-4D97-AF65-F5344CB8AC3E}">
        <p14:creationId xmlns:p14="http://schemas.microsoft.com/office/powerpoint/2010/main" val="2496780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50</a:t>
            </a:fld>
            <a:endParaRPr lang="tr-TR"/>
          </a:p>
        </p:txBody>
      </p:sp>
    </p:spTree>
    <p:extLst>
      <p:ext uri="{BB962C8B-B14F-4D97-AF65-F5344CB8AC3E}">
        <p14:creationId xmlns:p14="http://schemas.microsoft.com/office/powerpoint/2010/main" val="94019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2532190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51</a:t>
            </a:fld>
            <a:endParaRPr lang="tr-TR"/>
          </a:p>
        </p:txBody>
      </p:sp>
    </p:spTree>
    <p:extLst>
      <p:ext uri="{BB962C8B-B14F-4D97-AF65-F5344CB8AC3E}">
        <p14:creationId xmlns:p14="http://schemas.microsoft.com/office/powerpoint/2010/main" val="102760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52</a:t>
            </a:fld>
            <a:endParaRPr lang="tr-TR"/>
          </a:p>
        </p:txBody>
      </p:sp>
    </p:spTree>
    <p:extLst>
      <p:ext uri="{BB962C8B-B14F-4D97-AF65-F5344CB8AC3E}">
        <p14:creationId xmlns:p14="http://schemas.microsoft.com/office/powerpoint/2010/main" val="1040765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53</a:t>
            </a:fld>
            <a:endParaRPr lang="tr-TR"/>
          </a:p>
        </p:txBody>
      </p:sp>
    </p:spTree>
    <p:extLst>
      <p:ext uri="{BB962C8B-B14F-4D97-AF65-F5344CB8AC3E}">
        <p14:creationId xmlns:p14="http://schemas.microsoft.com/office/powerpoint/2010/main" val="1416399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 Her İşin Başı,</a:t>
            </a:r>
            <a:r>
              <a:rPr lang="tr-TR" sz="1200" b="0" i="0" u="none" strike="noStrike" kern="1200" baseline="0">
                <a:solidFill>
                  <a:schemeClr val="tx1"/>
                </a:solidFill>
                <a:latin typeface="+mn-lt"/>
                <a:ea typeface="+mn-ea"/>
                <a:cs typeface="+mn-cs"/>
              </a:rPr>
              <a:t> Mustafa Taşdemir, Ömer Ataç, 2016, İstanbul, Yeşilay TBM Alan Kitaplığı Dizisi No: 7.</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55</a:t>
            </a:fld>
            <a:endParaRPr lang="tr-TR"/>
          </a:p>
        </p:txBody>
      </p:sp>
    </p:spTree>
    <p:extLst>
      <p:ext uri="{BB962C8B-B14F-4D97-AF65-F5344CB8AC3E}">
        <p14:creationId xmlns:p14="http://schemas.microsoft.com/office/powerpoint/2010/main" val="198405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8255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28690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49952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24959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13.11.2019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13.11.2019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13.11.2019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13.11.2019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13.11.2019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13.11.2019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13.11.2019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7.emf"/></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7.emf"/></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7.emf"/></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7.emf"/></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7.emf"/></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emf"/></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7.emf"/></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7.emf"/></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7.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3" name="Metin kutusu 22"/>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51" y="5406748"/>
            <a:ext cx="4492944" cy="1038570"/>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81646" cy="1015663"/>
          </a:xfrm>
          <a:prstGeom prst="rect">
            <a:avLst/>
          </a:prstGeom>
          <a:noFill/>
        </p:spPr>
        <p:txBody>
          <a:bodyPr wrap="none" rtlCol="0">
            <a:spAutoFit/>
          </a:bodyPr>
          <a:lstStyle/>
          <a:p>
            <a:r>
              <a:rPr lang="tr-TR" sz="6000" b="1" dirty="0"/>
              <a:t>Fastfood ve </a:t>
            </a:r>
            <a:r>
              <a:rPr lang="tr-TR" sz="6000" b="1" dirty="0" err="1"/>
              <a:t>Obezite</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2585323"/>
          </a:xfrm>
          <a:prstGeom prst="rect">
            <a:avLst/>
          </a:prstGeom>
        </p:spPr>
        <p:txBody>
          <a:bodyPr>
            <a:spAutoFit/>
          </a:bodyPr>
          <a:lstStyle/>
          <a:p>
            <a:r>
              <a:rPr lang="tr-TR" dirty="0">
                <a:solidFill>
                  <a:srgbClr val="575757"/>
                </a:solidFill>
              </a:rPr>
              <a:t>Hamburger, gazlı içecekler, yağlı yiyecekler (patates kızartması), abur cubur ürünler (özellikle şekerleme, çikolata ve cips)  tüketmek sağlığımıza zarar verir. Bu ürünler karnımızı doyurabilir fakat bu, bedenimizin ihtiyaç duyduğu gıdayı aldığımız anlamına gelmez. Dolayısıyla vücudumuz zayıf düşer ve kolay hastalanırız. </a:t>
            </a:r>
          </a:p>
          <a:p>
            <a:endParaRPr lang="tr-TR" dirty="0">
              <a:solidFill>
                <a:srgbClr val="575757"/>
              </a:solidFill>
            </a:endParaRPr>
          </a:p>
          <a:p>
            <a:r>
              <a:rPr lang="tr-TR" dirty="0">
                <a:solidFill>
                  <a:srgbClr val="575757"/>
                </a:solidFill>
              </a:rPr>
              <a:t>Sağlıksız beslenmenin sonucundaysa kronik hastalıklar ve kalp-damar sistemi hastalıklarının oluşma riski artar. </a:t>
            </a:r>
          </a:p>
        </p:txBody>
      </p:sp>
    </p:spTree>
    <p:extLst>
      <p:ext uri="{BB962C8B-B14F-4D97-AF65-F5344CB8AC3E}">
        <p14:creationId xmlns:p14="http://schemas.microsoft.com/office/powerpoint/2010/main" val="22655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865434" cy="1938992"/>
          </a:xfrm>
          <a:prstGeom prst="rect">
            <a:avLst/>
          </a:prstGeom>
          <a:noFill/>
        </p:spPr>
        <p:txBody>
          <a:bodyPr wrap="none" rtlCol="0">
            <a:spAutoFit/>
          </a:bodyPr>
          <a:lstStyle/>
          <a:p>
            <a:r>
              <a:rPr lang="tr-TR" sz="6000" b="1" dirty="0"/>
              <a:t>Çocuklarımızın</a:t>
            </a:r>
          </a:p>
          <a:p>
            <a:r>
              <a:rPr lang="tr-TR" sz="6000" b="1" dirty="0"/>
              <a:t>sağlığı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542152"/>
            <a:ext cx="4268456" cy="707886"/>
            <a:chOff x="554927" y="1881525"/>
            <a:chExt cx="4268456" cy="707886"/>
          </a:xfrm>
        </p:grpSpPr>
        <p:sp>
          <p:nvSpPr>
            <p:cNvPr id="31" name="Metin kutusu 30"/>
            <p:cNvSpPr txBox="1"/>
            <p:nvPr/>
          </p:nvSpPr>
          <p:spPr>
            <a:xfrm>
              <a:off x="746177" y="1881525"/>
              <a:ext cx="4077206" cy="707886"/>
            </a:xfrm>
            <a:prstGeom prst="rect">
              <a:avLst/>
            </a:prstGeom>
            <a:noFill/>
          </p:spPr>
          <p:txBody>
            <a:bodyPr wrap="none" rtlCol="0">
              <a:spAutoFit/>
            </a:bodyPr>
            <a:lstStyle/>
            <a:p>
              <a:r>
                <a:rPr lang="tr-TR" sz="2000" dirty="0">
                  <a:solidFill>
                    <a:srgbClr val="575757"/>
                  </a:solidFill>
                </a:rPr>
                <a:t>Çocuklarınızın mutlaka günde 3 öğün </a:t>
              </a:r>
            </a:p>
            <a:p>
              <a:r>
                <a:rPr lang="tr-TR" sz="2000" dirty="0">
                  <a:solidFill>
                    <a:srgbClr val="575757"/>
                  </a:solidFill>
                </a:rPr>
                <a:t>yemesine dikkat edin. </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391619"/>
            <a:ext cx="4107900" cy="707886"/>
            <a:chOff x="554927" y="1881525"/>
            <a:chExt cx="4107900" cy="707886"/>
          </a:xfrm>
        </p:grpSpPr>
        <p:sp>
          <p:nvSpPr>
            <p:cNvPr id="34" name="Metin kutusu 33"/>
            <p:cNvSpPr txBox="1"/>
            <p:nvPr/>
          </p:nvSpPr>
          <p:spPr>
            <a:xfrm>
              <a:off x="746177" y="1881525"/>
              <a:ext cx="3916650" cy="707886"/>
            </a:xfrm>
            <a:prstGeom prst="rect">
              <a:avLst/>
            </a:prstGeom>
            <a:noFill/>
          </p:spPr>
          <p:txBody>
            <a:bodyPr wrap="none" rtlCol="0">
              <a:spAutoFit/>
            </a:bodyPr>
            <a:lstStyle/>
            <a:p>
              <a:r>
                <a:rPr lang="tr-TR" sz="2000" dirty="0">
                  <a:solidFill>
                    <a:srgbClr val="575757"/>
                  </a:solidFill>
                </a:rPr>
                <a:t>Kahvaltı etmenin önemi konusunda </a:t>
              </a:r>
            </a:p>
            <a:p>
              <a:r>
                <a:rPr lang="tr-TR" sz="2000" dirty="0">
                  <a:solidFill>
                    <a:srgbClr val="575757"/>
                  </a:solidFill>
                </a:rPr>
                <a:t>çocuklarınızı bilgilendirin.</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45109"/>
            <a:ext cx="4759360" cy="707886"/>
            <a:chOff x="554927" y="1881525"/>
            <a:chExt cx="4759360" cy="707886"/>
          </a:xfrm>
        </p:grpSpPr>
        <p:sp>
          <p:nvSpPr>
            <p:cNvPr id="37" name="Metin kutusu 36"/>
            <p:cNvSpPr txBox="1"/>
            <p:nvPr/>
          </p:nvSpPr>
          <p:spPr>
            <a:xfrm>
              <a:off x="746177" y="1881525"/>
              <a:ext cx="4568110" cy="707886"/>
            </a:xfrm>
            <a:prstGeom prst="rect">
              <a:avLst/>
            </a:prstGeom>
            <a:noFill/>
          </p:spPr>
          <p:txBody>
            <a:bodyPr wrap="none" rtlCol="0">
              <a:spAutoFit/>
            </a:bodyPr>
            <a:lstStyle/>
            <a:p>
              <a:r>
                <a:rPr lang="tr-TR" sz="2000" dirty="0">
                  <a:solidFill>
                    <a:srgbClr val="575757"/>
                  </a:solidFill>
                </a:rPr>
                <a:t>Sabahları çocuklarınızı kahvaltı yapmadan </a:t>
              </a:r>
            </a:p>
            <a:p>
              <a:r>
                <a:rPr lang="tr-TR" sz="2000" dirty="0">
                  <a:solidFill>
                    <a:srgbClr val="575757"/>
                  </a:solidFill>
                </a:rPr>
                <a:t>okula göndermeyin. </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50"/>
                                        <p:tgtEl>
                                          <p:spTgt spid="3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865434" cy="1938992"/>
          </a:xfrm>
          <a:prstGeom prst="rect">
            <a:avLst/>
          </a:prstGeom>
          <a:noFill/>
        </p:spPr>
        <p:txBody>
          <a:bodyPr wrap="none" rtlCol="0">
            <a:spAutoFit/>
          </a:bodyPr>
          <a:lstStyle/>
          <a:p>
            <a:r>
              <a:rPr lang="tr-TR" sz="6000" b="1" dirty="0"/>
              <a:t>Çocuklarımızın</a:t>
            </a:r>
          </a:p>
          <a:p>
            <a:r>
              <a:rPr lang="tr-TR" sz="6000" b="1" dirty="0"/>
              <a:t>sağlığı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366261"/>
            <a:ext cx="5794387" cy="707886"/>
            <a:chOff x="554927" y="1881525"/>
            <a:chExt cx="5794387" cy="707886"/>
          </a:xfrm>
        </p:grpSpPr>
        <p:sp>
          <p:nvSpPr>
            <p:cNvPr id="31" name="Metin kutusu 30"/>
            <p:cNvSpPr txBox="1"/>
            <p:nvPr/>
          </p:nvSpPr>
          <p:spPr>
            <a:xfrm>
              <a:off x="746177" y="1881525"/>
              <a:ext cx="5603137" cy="707886"/>
            </a:xfrm>
            <a:prstGeom prst="rect">
              <a:avLst/>
            </a:prstGeom>
            <a:noFill/>
          </p:spPr>
          <p:txBody>
            <a:bodyPr wrap="none" rtlCol="0">
              <a:spAutoFit/>
            </a:bodyPr>
            <a:lstStyle/>
            <a:p>
              <a:r>
                <a:rPr lang="tr-TR" sz="2000" dirty="0">
                  <a:solidFill>
                    <a:srgbClr val="575757"/>
                  </a:solidFill>
                </a:rPr>
                <a:t>Derslerde başarılı, anlama ve öğrenme kabiliyeti </a:t>
              </a:r>
            </a:p>
            <a:p>
              <a:r>
                <a:rPr lang="tr-TR" sz="2000" dirty="0">
                  <a:solidFill>
                    <a:srgbClr val="575757"/>
                  </a:solidFill>
                </a:rPr>
                <a:t>yüksek çocuklar için önce siz sağlıklı beslenmelisiniz.</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192885"/>
            <a:ext cx="6584026" cy="1015663"/>
            <a:chOff x="554927" y="1881525"/>
            <a:chExt cx="6584026" cy="1015663"/>
          </a:xfrm>
        </p:grpSpPr>
        <p:sp>
          <p:nvSpPr>
            <p:cNvPr id="34" name="Metin kutusu 33"/>
            <p:cNvSpPr txBox="1"/>
            <p:nvPr/>
          </p:nvSpPr>
          <p:spPr>
            <a:xfrm>
              <a:off x="746176" y="1881525"/>
              <a:ext cx="6392777" cy="1015663"/>
            </a:xfrm>
            <a:prstGeom prst="rect">
              <a:avLst/>
            </a:prstGeom>
            <a:noFill/>
          </p:spPr>
          <p:txBody>
            <a:bodyPr wrap="square" rtlCol="0">
              <a:spAutoFit/>
            </a:bodyPr>
            <a:lstStyle/>
            <a:p>
              <a:r>
                <a:rPr lang="tr-TR" sz="2000" dirty="0">
                  <a:solidFill>
                    <a:srgbClr val="575757"/>
                  </a:solidFill>
                </a:rPr>
                <a:t>Yemeği çocuğunuza bir ödül olarak sunmayın. Yemeğin ödül olarak sunulması, ileriki yaşlarda stresle başa çıkmada yeme davranışını arttırma tepkisine yol açabilir. </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67268"/>
            <a:ext cx="4905874" cy="707886"/>
            <a:chOff x="554927" y="1881525"/>
            <a:chExt cx="4905874" cy="707886"/>
          </a:xfrm>
        </p:grpSpPr>
        <p:sp>
          <p:nvSpPr>
            <p:cNvPr id="37" name="Metin kutusu 36"/>
            <p:cNvSpPr txBox="1"/>
            <p:nvPr/>
          </p:nvSpPr>
          <p:spPr>
            <a:xfrm>
              <a:off x="746177" y="1881525"/>
              <a:ext cx="4714624" cy="707886"/>
            </a:xfrm>
            <a:prstGeom prst="rect">
              <a:avLst/>
            </a:prstGeom>
            <a:noFill/>
          </p:spPr>
          <p:txBody>
            <a:bodyPr wrap="none" rtlCol="0">
              <a:spAutoFit/>
            </a:bodyPr>
            <a:lstStyle/>
            <a:p>
              <a:r>
                <a:rPr lang="tr-TR" sz="2000" dirty="0">
                  <a:solidFill>
                    <a:srgbClr val="575757"/>
                  </a:solidFill>
                </a:rPr>
                <a:t>Çocuğunuzun TV ya da bilgisayar karşısında </a:t>
              </a:r>
            </a:p>
            <a:p>
              <a:r>
                <a:rPr lang="tr-TR" sz="2000" dirty="0">
                  <a:solidFill>
                    <a:srgbClr val="575757"/>
                  </a:solidFill>
                </a:rPr>
                <a:t>yemek yemesine izin vermeyin.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003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250" fill="hold"/>
                                        <p:tgtEl>
                                          <p:spTgt spid="22"/>
                                        </p:tgtEl>
                                        <p:attrNameLst>
                                          <p:attrName>ppt_x</p:attrName>
                                        </p:attrNameLst>
                                      </p:cBhvr>
                                      <p:tavLst>
                                        <p:tav tm="0">
                                          <p:val>
                                            <p:strVal val="1+#ppt_w/2"/>
                                          </p:val>
                                        </p:tav>
                                        <p:tav tm="100000">
                                          <p:val>
                                            <p:strVal val="#ppt_x"/>
                                          </p:val>
                                        </p:tav>
                                      </p:tavLst>
                                    </p:anim>
                                    <p:anim calcmode="lin" valueType="num">
                                      <p:cBhvr additive="base">
                                        <p:cTn id="44"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3" grpId="0" animBg="1"/>
      <p:bldP spid="14" grpId="0"/>
      <p:bldP spid="1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973734" cy="1015663"/>
          </a:xfrm>
          <a:prstGeom prst="rect">
            <a:avLst/>
          </a:prstGeom>
          <a:noFill/>
        </p:spPr>
        <p:txBody>
          <a:bodyPr wrap="none" rtlCol="0">
            <a:spAutoFit/>
          </a:bodyPr>
          <a:lstStyle/>
          <a:p>
            <a:r>
              <a:rPr lang="tr-TR" sz="6000" b="1" dirty="0"/>
              <a:t>Çocuklar ve Biz</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2031325"/>
          </a:xfrm>
          <a:prstGeom prst="rect">
            <a:avLst/>
          </a:prstGeom>
        </p:spPr>
        <p:txBody>
          <a:bodyPr>
            <a:spAutoFit/>
          </a:bodyPr>
          <a:lstStyle/>
          <a:p>
            <a:r>
              <a:rPr lang="tr-TR" dirty="0">
                <a:solidFill>
                  <a:srgbClr val="575757"/>
                </a:solidFill>
              </a:rPr>
              <a:t>Çocukların beden ve ruh sağlığının korunması konusunda ebeveynlerin bilinçli hareket etmeleri büyük önem taşır. Özellikle çocuklara kazandırılmak istenen sağlıklı yaşam alışkanlıklarının teşvik edilmesi çok önemlidir. Ailenin </a:t>
            </a:r>
            <a:r>
              <a:rPr lang="tr-TR" dirty="0" err="1">
                <a:solidFill>
                  <a:srgbClr val="575757"/>
                </a:solidFill>
              </a:rPr>
              <a:t>teşviği</a:t>
            </a:r>
            <a:r>
              <a:rPr lang="tr-TR" dirty="0">
                <a:solidFill>
                  <a:srgbClr val="575757"/>
                </a:solidFill>
              </a:rPr>
              <a:t>, yeni davranışların kolaylıkla alışkanlık haline gelmesini sağlar. Bu sayede zararlı alışkanlıklardan korunma bilinci daha hızlı gelişir. </a:t>
            </a: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973734" cy="1015663"/>
          </a:xfrm>
          <a:prstGeom prst="rect">
            <a:avLst/>
          </a:prstGeom>
          <a:noFill/>
        </p:spPr>
        <p:txBody>
          <a:bodyPr wrap="none" rtlCol="0">
            <a:spAutoFit/>
          </a:bodyPr>
          <a:lstStyle/>
          <a:p>
            <a:r>
              <a:rPr lang="tr-TR" sz="6000" b="1" dirty="0"/>
              <a:t>Çocuklar ve Biz</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1754326"/>
          </a:xfrm>
          <a:prstGeom prst="rect">
            <a:avLst/>
          </a:prstGeom>
        </p:spPr>
        <p:txBody>
          <a:bodyPr>
            <a:spAutoFit/>
          </a:bodyPr>
          <a:lstStyle/>
          <a:p>
            <a:r>
              <a:rPr lang="tr-TR" dirty="0">
                <a:solidFill>
                  <a:srgbClr val="575757"/>
                </a:solidFill>
              </a:rPr>
              <a:t>Her anne baba, çocuğunun iyiliğini ister; fakat bazı tutum ve davranışlar çocuklara faydadan çok zarar verebilir. Bu durum doğru bilinen bir takım yanlışlardan kaynaklanıyor olabilir. Çocuğunuzun sağlıklı ve mutlu bir birey olmasını istiyorsanız beden ve ruh sağlığını koruyacak konuları doğru öğrenmek önemlidir.</a:t>
            </a:r>
          </a:p>
        </p:txBody>
      </p:sp>
    </p:spTree>
    <p:extLst>
      <p:ext uri="{BB962C8B-B14F-4D97-AF65-F5344CB8AC3E}">
        <p14:creationId xmlns:p14="http://schemas.microsoft.com/office/powerpoint/2010/main" val="3716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par>
                                <p:cTn id="28" presetID="2" presetClass="entr" presetSubtype="2" fill="hold" grpId="0" nodeType="withEffect">
                                  <p:stCondLst>
                                    <p:cond delay="25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250" fill="hold"/>
                                        <p:tgtEl>
                                          <p:spTgt spid="28"/>
                                        </p:tgtEl>
                                        <p:attrNameLst>
                                          <p:attrName>ppt_x</p:attrName>
                                        </p:attrNameLst>
                                      </p:cBhvr>
                                      <p:tavLst>
                                        <p:tav tm="0">
                                          <p:val>
                                            <p:strVal val="1+#ppt_w/2"/>
                                          </p:val>
                                        </p:tav>
                                        <p:tav tm="100000">
                                          <p:val>
                                            <p:strVal val="#ppt_x"/>
                                          </p:val>
                                        </p:tav>
                                      </p:tavLst>
                                    </p:anim>
                                    <p:anim calcmode="lin" valueType="num">
                                      <p:cBhvr additive="base">
                                        <p:cTn id="31" dur="25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15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50" fill="hold"/>
                                        <p:tgtEl>
                                          <p:spTgt spid="16"/>
                                        </p:tgtEl>
                                        <p:attrNameLst>
                                          <p:attrName>ppt_x</p:attrName>
                                        </p:attrNameLst>
                                      </p:cBhvr>
                                      <p:tavLst>
                                        <p:tav tm="0">
                                          <p:val>
                                            <p:strVal val="1+#ppt_w/2"/>
                                          </p:val>
                                        </p:tav>
                                        <p:tav tm="100000">
                                          <p:val>
                                            <p:strVal val="#ppt_x"/>
                                          </p:val>
                                        </p:tav>
                                      </p:tavLst>
                                    </p:anim>
                                    <p:anim calcmode="lin" valueType="num">
                                      <p:cBhvr additive="base">
                                        <p:cTn id="36"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2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rot="21288907">
            <a:off x="6876674" y="-601158"/>
            <a:ext cx="5864884" cy="8060619"/>
          </a:xfrm>
          <a:prstGeom prst="rect">
            <a:avLst/>
          </a:prstGeom>
          <a:blipFill>
            <a:blip r:embed="rId3" cstate="print"/>
            <a:stretch>
              <a:fillRect/>
            </a:stretch>
          </a:blipFill>
        </p:spPr>
        <p:txBody>
          <a:bodyPr wrap="square" lIns="0" tIns="0" rIns="0" bIns="0" rtlCol="0"/>
          <a:lstStyle/>
          <a:p>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421275" cy="1938992"/>
          </a:xfrm>
          <a:prstGeom prst="rect">
            <a:avLst/>
          </a:prstGeom>
          <a:noFill/>
        </p:spPr>
        <p:txBody>
          <a:bodyPr wrap="none" rtlCol="0">
            <a:spAutoFit/>
          </a:bodyPr>
          <a:lstStyle/>
          <a:p>
            <a:r>
              <a:rPr lang="tr-TR" sz="6000" b="1" dirty="0"/>
              <a:t>Çocuklarınıza</a:t>
            </a:r>
          </a:p>
          <a:p>
            <a:r>
              <a:rPr lang="tr-TR" sz="6000" b="1" dirty="0"/>
              <a:t>r</a:t>
            </a:r>
            <a:r>
              <a:rPr lang="tr-TR" sz="6000" b="1" dirty="0" smtClean="0"/>
              <a:t>ehber </a:t>
            </a:r>
            <a:r>
              <a:rPr lang="tr-TR" sz="6000" b="1" dirty="0"/>
              <a:t>olun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15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380417"/>
            <a:ext cx="6096000" cy="2585323"/>
          </a:xfrm>
          <a:prstGeom prst="rect">
            <a:avLst/>
          </a:prstGeom>
        </p:spPr>
        <p:txBody>
          <a:bodyPr>
            <a:spAutoFit/>
          </a:bodyPr>
          <a:lstStyle/>
          <a:p>
            <a:r>
              <a:rPr lang="tr-TR" dirty="0">
                <a:solidFill>
                  <a:srgbClr val="575757"/>
                </a:solidFill>
              </a:rPr>
              <a:t>Çocuklar doğru seçimler yapabilmek için ebeveyn rehberliğine ihtiyaç duyarlar. Erken yaşlardan itibaren doğru yaklaşımlarla kurulan bir yemek ve uyku düzeni, sağlıklı yeme ve yaşam alışkanlıkları, fiziksel egzersiz düzenlemesi, sağlıklı ve yaşa uygun öz bakım becerileri yetişkin hayatında da çocuğunuzun vazgeçilmezleri olacaktır. Çocuğunuza bu alışkanlıkları kazandırmak için hiçbir zaman geç kalmış sayılmazsınız. İhtiyacınız olan tek şey konuyla ilgili doğru bilgilere ulaşmak ve uygulama konusunda kararlı ve tutarlı olabilmektir.</a:t>
            </a:r>
          </a:p>
        </p:txBody>
      </p:sp>
    </p:spTree>
    <p:extLst>
      <p:ext uri="{BB962C8B-B14F-4D97-AF65-F5344CB8AC3E}">
        <p14:creationId xmlns:p14="http://schemas.microsoft.com/office/powerpoint/2010/main" val="41215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50" fill="hold"/>
                                        <p:tgtEl>
                                          <p:spTgt spid="16"/>
                                        </p:tgtEl>
                                        <p:attrNameLst>
                                          <p:attrName>ppt_x</p:attrName>
                                        </p:attrNameLst>
                                      </p:cBhvr>
                                      <p:tavLst>
                                        <p:tav tm="0">
                                          <p:val>
                                            <p:strVal val="1+#ppt_w/2"/>
                                          </p:val>
                                        </p:tav>
                                        <p:tav tm="100000">
                                          <p:val>
                                            <p:strVal val="#ppt_x"/>
                                          </p:val>
                                        </p:tav>
                                      </p:tavLst>
                                    </p:anim>
                                    <p:anim calcmode="lin" valueType="num">
                                      <p:cBhvr additive="base">
                                        <p:cTn id="32" dur="25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28"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754897"/>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en-US" sz="2000" dirty="0">
                  <a:solidFill>
                    <a:srgbClr val="575757"/>
                  </a:solidFill>
                </a:rPr>
                <a:t> </a:t>
              </a:r>
              <a:r>
                <a:rPr lang="tr-TR" sz="2000" dirty="0">
                  <a:solidFill>
                    <a:srgbClr val="575757"/>
                  </a:solidFill>
                </a:rPr>
                <a:t>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42" name="Dikdörtgen 41"/>
          <p:cNvSpPr/>
          <p:nvPr/>
        </p:nvSpPr>
        <p:spPr>
          <a:xfrm>
            <a:off x="746177" y="2592350"/>
            <a:ext cx="6096000" cy="923330"/>
          </a:xfrm>
          <a:prstGeom prst="rect">
            <a:avLst/>
          </a:prstGeom>
        </p:spPr>
        <p:txBody>
          <a:bodyPr>
            <a:spAutoFit/>
          </a:bodyPr>
          <a:lstStyle/>
          <a:p>
            <a:r>
              <a:rPr lang="tr-TR" dirty="0">
                <a:solidFill>
                  <a:srgbClr val="575757"/>
                </a:solidFill>
              </a:rPr>
              <a:t>Vücut kitle indeksi (VKİ), vücut ağırlığının (kg),</a:t>
            </a:r>
          </a:p>
          <a:p>
            <a:r>
              <a:rPr lang="tr-TR" dirty="0">
                <a:solidFill>
                  <a:srgbClr val="575757"/>
                </a:solidFill>
              </a:rPr>
              <a:t>boy uzunluğunun metre cinsinden karesine</a:t>
            </a:r>
          </a:p>
          <a:p>
            <a:r>
              <a:rPr lang="tr-TR" dirty="0">
                <a:solidFill>
                  <a:srgbClr val="575757"/>
                </a:solidFill>
              </a:rPr>
              <a:t>bölünmesiyle hesaplanır.</a:t>
            </a:r>
          </a:p>
        </p:txBody>
      </p:sp>
    </p:spTree>
    <p:extLst>
      <p:ext uri="{BB962C8B-B14F-4D97-AF65-F5344CB8AC3E}">
        <p14:creationId xmlns:p14="http://schemas.microsoft.com/office/powerpoint/2010/main" val="22430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val="829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148187" cy="1015663"/>
          </a:xfrm>
          <a:prstGeom prst="rect">
            <a:avLst/>
          </a:prstGeom>
          <a:noFill/>
        </p:spPr>
        <p:txBody>
          <a:bodyPr wrap="none" rtlCol="0">
            <a:spAutoFit/>
          </a:bodyPr>
          <a:lstStyle/>
          <a:p>
            <a:r>
              <a:rPr lang="tr-TR" sz="6000" b="1" dirty="0"/>
              <a:t>Güvenli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0" name="Grup 29"/>
          <p:cNvGrpSpPr/>
          <p:nvPr/>
        </p:nvGrpSpPr>
        <p:grpSpPr>
          <a:xfrm>
            <a:off x="554927" y="3518257"/>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Çocuğunuza gıdaların son kullanma tarihlerini</a:t>
              </a:r>
            </a:p>
            <a:p>
              <a:r>
                <a:rPr lang="tr-TR" sz="2000" dirty="0">
                  <a:solidFill>
                    <a:srgbClr val="575757"/>
                  </a:solidFill>
                </a:rPr>
                <a:t>kontrol etmeyi öğretin.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40" name="Metin kutusu 39"/>
          <p:cNvSpPr txBox="1"/>
          <p:nvPr/>
        </p:nvSpPr>
        <p:spPr>
          <a:xfrm>
            <a:off x="746176" y="1497369"/>
            <a:ext cx="6039768" cy="1938992"/>
          </a:xfrm>
          <a:prstGeom prst="rect">
            <a:avLst/>
          </a:prstGeom>
          <a:noFill/>
        </p:spPr>
        <p:txBody>
          <a:bodyPr wrap="square" rtlCol="0">
            <a:spAutoFit/>
          </a:bodyPr>
          <a:lstStyle/>
          <a:p>
            <a:r>
              <a:rPr lang="tr-TR" sz="2000" dirty="0">
                <a:solidFill>
                  <a:srgbClr val="575757"/>
                </a:solidFill>
              </a:rPr>
              <a:t>Gıda kaynaklı hastalıklara sebep olan faktörlerin ortadan </a:t>
            </a:r>
          </a:p>
          <a:p>
            <a:r>
              <a:rPr lang="tr-TR" sz="2000" dirty="0">
                <a:solidFill>
                  <a:srgbClr val="575757"/>
                </a:solidFill>
              </a:rPr>
              <a:t>kaldırılması için yapılması gereken, gıdaların tüm üretim </a:t>
            </a:r>
          </a:p>
          <a:p>
            <a:r>
              <a:rPr lang="tr-TR" sz="2000" dirty="0">
                <a:solidFill>
                  <a:srgbClr val="575757"/>
                </a:solidFill>
              </a:rPr>
              <a:t>sürecini kapsayan (hazırlama, işleme, saklama) ve </a:t>
            </a:r>
          </a:p>
          <a:p>
            <a:r>
              <a:rPr lang="tr-TR" sz="2000" dirty="0">
                <a:solidFill>
                  <a:srgbClr val="575757"/>
                </a:solidFill>
              </a:rPr>
              <a:t>tüketiciye sunulmasını içeren bir güvenlik sürecidir. </a:t>
            </a:r>
          </a:p>
          <a:p>
            <a:r>
              <a:rPr lang="tr-TR" sz="2000" dirty="0">
                <a:solidFill>
                  <a:srgbClr val="575757"/>
                </a:solidFill>
              </a:rPr>
              <a:t>Kendinizin ve çocuklarınızın güvenli gıda ile buluşması </a:t>
            </a:r>
          </a:p>
          <a:p>
            <a:r>
              <a:rPr lang="tr-TR" sz="2000" dirty="0">
                <a:solidFill>
                  <a:srgbClr val="575757"/>
                </a:solidFill>
              </a:rPr>
              <a:t>için aşağıdaki konulara dikkat edebilirsiniz.</a:t>
            </a:r>
          </a:p>
        </p:txBody>
      </p:sp>
      <p:grpSp>
        <p:nvGrpSpPr>
          <p:cNvPr id="18" name="Grup 17"/>
          <p:cNvGrpSpPr/>
          <p:nvPr/>
        </p:nvGrpSpPr>
        <p:grpSpPr>
          <a:xfrm>
            <a:off x="554927" y="4195524"/>
            <a:ext cx="6256934" cy="400110"/>
            <a:chOff x="554927" y="1881525"/>
            <a:chExt cx="6256934" cy="400110"/>
          </a:xfrm>
        </p:grpSpPr>
        <p:sp>
          <p:nvSpPr>
            <p:cNvPr id="19" name="Metin kutusu 18"/>
            <p:cNvSpPr txBox="1"/>
            <p:nvPr/>
          </p:nvSpPr>
          <p:spPr>
            <a:xfrm>
              <a:off x="746177" y="1881525"/>
              <a:ext cx="6065684" cy="400110"/>
            </a:xfrm>
            <a:prstGeom prst="rect">
              <a:avLst/>
            </a:prstGeom>
            <a:noFill/>
          </p:spPr>
          <p:txBody>
            <a:bodyPr wrap="square" rtlCol="0">
              <a:spAutoFit/>
            </a:bodyPr>
            <a:lstStyle/>
            <a:p>
              <a:r>
                <a:rPr lang="tr-TR" sz="2000" dirty="0">
                  <a:solidFill>
                    <a:srgbClr val="575757"/>
                  </a:solidFill>
                </a:rPr>
                <a:t>Sağlıklı gıda tüketiminin vücut için önemini vurgulayın.</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1" name="Grup 20"/>
          <p:cNvGrpSpPr/>
          <p:nvPr/>
        </p:nvGrpSpPr>
        <p:grpSpPr>
          <a:xfrm>
            <a:off x="554927" y="4575705"/>
            <a:ext cx="3187198" cy="400110"/>
            <a:chOff x="554927" y="1881525"/>
            <a:chExt cx="3187198" cy="400110"/>
          </a:xfrm>
        </p:grpSpPr>
        <p:sp>
          <p:nvSpPr>
            <p:cNvPr id="22" name="Metin kutusu 21"/>
            <p:cNvSpPr txBox="1"/>
            <p:nvPr/>
          </p:nvSpPr>
          <p:spPr>
            <a:xfrm>
              <a:off x="746177" y="1881525"/>
              <a:ext cx="2995948" cy="400110"/>
            </a:xfrm>
            <a:prstGeom prst="rect">
              <a:avLst/>
            </a:prstGeom>
            <a:noFill/>
          </p:spPr>
          <p:txBody>
            <a:bodyPr wrap="none" rtlCol="0">
              <a:spAutoFit/>
            </a:bodyPr>
            <a:lstStyle/>
            <a:p>
              <a:r>
                <a:rPr lang="tr-TR" sz="2000" dirty="0">
                  <a:solidFill>
                    <a:srgbClr val="575757"/>
                  </a:solidFill>
                </a:rPr>
                <a:t>Organik gıdalar tercih edin.</a:t>
              </a:r>
            </a:p>
          </p:txBody>
        </p:sp>
        <p:pic>
          <p:nvPicPr>
            <p:cNvPr id="23" name="Resim 22"/>
            <p:cNvPicPr>
              <a:picLocks noChangeAspect="1"/>
            </p:cNvPicPr>
            <p:nvPr/>
          </p:nvPicPr>
          <p:blipFill>
            <a:blip r:embed="rId4"/>
            <a:stretch>
              <a:fillRect/>
            </a:stretch>
          </p:blipFill>
          <p:spPr>
            <a:xfrm>
              <a:off x="554927" y="1991580"/>
              <a:ext cx="191250" cy="180000"/>
            </a:xfrm>
            <a:prstGeom prst="rect">
              <a:avLst/>
            </a:prstGeom>
          </p:spPr>
        </p:pic>
      </p:grpSp>
      <p:pic>
        <p:nvPicPr>
          <p:cNvPr id="24" name="Resim 23"/>
          <p:cNvPicPr>
            <a:picLocks noChangeAspect="1"/>
          </p:cNvPicPr>
          <p:nvPr/>
        </p:nvPicPr>
        <p:blipFill>
          <a:blip r:embed="rId5"/>
          <a:stretch>
            <a:fillRect/>
          </a:stretch>
        </p:blipFill>
        <p:spPr>
          <a:xfrm>
            <a:off x="8308316" y="1413024"/>
            <a:ext cx="3187395" cy="4263750"/>
          </a:xfrm>
          <a:prstGeom prst="rect">
            <a:avLst/>
          </a:prstGeom>
        </p:spPr>
      </p:pic>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250"/>
                                        <p:tgtEl>
                                          <p:spTgt spid="4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148187" cy="1015663"/>
          </a:xfrm>
          <a:prstGeom prst="rect">
            <a:avLst/>
          </a:prstGeom>
          <a:noFill/>
        </p:spPr>
        <p:txBody>
          <a:bodyPr wrap="none" rtlCol="0">
            <a:spAutoFit/>
          </a:bodyPr>
          <a:lstStyle/>
          <a:p>
            <a:r>
              <a:rPr lang="tr-TR" sz="6000" b="1" dirty="0"/>
              <a:t>Güvenli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0" name="Grup 29"/>
          <p:cNvGrpSpPr/>
          <p:nvPr/>
        </p:nvGrpSpPr>
        <p:grpSpPr>
          <a:xfrm>
            <a:off x="554927" y="1618823"/>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Yediklerinizi seçerken, hijyenik koşullarda üretilmiş </a:t>
              </a:r>
            </a:p>
            <a:p>
              <a:r>
                <a:rPr lang="tr-TR" sz="2000" dirty="0">
                  <a:solidFill>
                    <a:srgbClr val="575757"/>
                  </a:solidFill>
                </a:rPr>
                <a:t>olmasına dikkat edin.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18" name="Grup 17"/>
          <p:cNvGrpSpPr/>
          <p:nvPr/>
        </p:nvGrpSpPr>
        <p:grpSpPr>
          <a:xfrm>
            <a:off x="554927" y="2296090"/>
            <a:ext cx="6256934" cy="707886"/>
            <a:chOff x="554927" y="1881525"/>
            <a:chExt cx="6256934" cy="707886"/>
          </a:xfrm>
        </p:grpSpPr>
        <p:sp>
          <p:nvSpPr>
            <p:cNvPr id="19" name="Metin kutusu 18"/>
            <p:cNvSpPr txBox="1"/>
            <p:nvPr/>
          </p:nvSpPr>
          <p:spPr>
            <a:xfrm>
              <a:off x="746177" y="1881525"/>
              <a:ext cx="6065684" cy="707886"/>
            </a:xfrm>
            <a:prstGeom prst="rect">
              <a:avLst/>
            </a:prstGeom>
            <a:noFill/>
          </p:spPr>
          <p:txBody>
            <a:bodyPr wrap="square" rtlCol="0">
              <a:spAutoFit/>
            </a:bodyPr>
            <a:lstStyle/>
            <a:p>
              <a:r>
                <a:rPr lang="tr-TR" sz="2000" dirty="0">
                  <a:solidFill>
                    <a:srgbClr val="575757"/>
                  </a:solidFill>
                </a:rPr>
                <a:t>Hijyenik gıdalar (temiz, hastalık üretebilecek etkenlerden </a:t>
              </a:r>
            </a:p>
            <a:p>
              <a:r>
                <a:rPr lang="tr-TR" sz="2000" dirty="0">
                  <a:solidFill>
                    <a:srgbClr val="575757"/>
                  </a:solidFill>
                </a:rPr>
                <a:t>arındırılmış) tüketin.</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1" name="Grup 20"/>
          <p:cNvGrpSpPr/>
          <p:nvPr/>
        </p:nvGrpSpPr>
        <p:grpSpPr>
          <a:xfrm>
            <a:off x="554927" y="2924078"/>
            <a:ext cx="5318423" cy="707886"/>
            <a:chOff x="554927" y="1881525"/>
            <a:chExt cx="5318423" cy="707886"/>
          </a:xfrm>
        </p:grpSpPr>
        <p:sp>
          <p:nvSpPr>
            <p:cNvPr id="22" name="Metin kutusu 21"/>
            <p:cNvSpPr txBox="1"/>
            <p:nvPr/>
          </p:nvSpPr>
          <p:spPr>
            <a:xfrm>
              <a:off x="746177" y="1881525"/>
              <a:ext cx="5127173" cy="707886"/>
            </a:xfrm>
            <a:prstGeom prst="rect">
              <a:avLst/>
            </a:prstGeom>
            <a:noFill/>
          </p:spPr>
          <p:txBody>
            <a:bodyPr wrap="none" rtlCol="0">
              <a:spAutoFit/>
            </a:bodyPr>
            <a:lstStyle/>
            <a:p>
              <a:r>
                <a:rPr lang="tr-TR" sz="2000" dirty="0">
                  <a:solidFill>
                    <a:srgbClr val="575757"/>
                  </a:solidFill>
                </a:rPr>
                <a:t>Tükettiğiniz ürünlerin doğal olmasına ve sağlıklı </a:t>
              </a:r>
            </a:p>
            <a:p>
              <a:r>
                <a:rPr lang="tr-TR" sz="2000" dirty="0">
                  <a:solidFill>
                    <a:srgbClr val="575757"/>
                  </a:solidFill>
                </a:rPr>
                <a:t>koşullarda üretilmesine dikkat edin.</a:t>
              </a:r>
            </a:p>
          </p:txBody>
        </p:sp>
        <p:pic>
          <p:nvPicPr>
            <p:cNvPr id="23" name="Resim 22"/>
            <p:cNvPicPr>
              <a:picLocks noChangeAspect="1"/>
            </p:cNvPicPr>
            <p:nvPr/>
          </p:nvPicPr>
          <p:blipFill>
            <a:blip r:embed="rId4"/>
            <a:stretch>
              <a:fillRect/>
            </a:stretch>
          </p:blipFill>
          <p:spPr>
            <a:xfrm>
              <a:off x="554927" y="1991580"/>
              <a:ext cx="191250" cy="180000"/>
            </a:xfrm>
            <a:prstGeom prst="rect">
              <a:avLst/>
            </a:prstGeom>
          </p:spPr>
        </p:pic>
      </p:grpSp>
      <p:grpSp>
        <p:nvGrpSpPr>
          <p:cNvPr id="24" name="Grup 23"/>
          <p:cNvGrpSpPr/>
          <p:nvPr/>
        </p:nvGrpSpPr>
        <p:grpSpPr>
          <a:xfrm>
            <a:off x="554927" y="3542585"/>
            <a:ext cx="4814952" cy="707886"/>
            <a:chOff x="554927" y="1881525"/>
            <a:chExt cx="4814952" cy="707886"/>
          </a:xfrm>
        </p:grpSpPr>
        <p:sp>
          <p:nvSpPr>
            <p:cNvPr id="25" name="Metin kutusu 24"/>
            <p:cNvSpPr txBox="1"/>
            <p:nvPr/>
          </p:nvSpPr>
          <p:spPr>
            <a:xfrm>
              <a:off x="746177" y="1881525"/>
              <a:ext cx="4623702" cy="707886"/>
            </a:xfrm>
            <a:prstGeom prst="rect">
              <a:avLst/>
            </a:prstGeom>
            <a:noFill/>
          </p:spPr>
          <p:txBody>
            <a:bodyPr wrap="none" rtlCol="0">
              <a:spAutoFit/>
            </a:bodyPr>
            <a:lstStyle/>
            <a:p>
              <a:r>
                <a:rPr lang="tr-TR" sz="2000" dirty="0" err="1">
                  <a:solidFill>
                    <a:srgbClr val="575757"/>
                  </a:solidFill>
                </a:rPr>
                <a:t>GDO’lu</a:t>
              </a:r>
              <a:r>
                <a:rPr lang="tr-TR" sz="2000" dirty="0">
                  <a:solidFill>
                    <a:srgbClr val="575757"/>
                  </a:solidFill>
                </a:rPr>
                <a:t> ürünlerden uzak durun. </a:t>
              </a:r>
            </a:p>
            <a:p>
              <a:r>
                <a:rPr lang="tr-TR" sz="2000" dirty="0">
                  <a:solidFill>
                    <a:srgbClr val="575757"/>
                  </a:solidFill>
                </a:rPr>
                <a:t>(GDO: Genetiği Değiştirilmiş Organizmalar)</a:t>
              </a:r>
            </a:p>
          </p:txBody>
        </p:sp>
        <p:pic>
          <p:nvPicPr>
            <p:cNvPr id="26" name="Resim 25"/>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4179774"/>
            <a:ext cx="3474906" cy="707886"/>
            <a:chOff x="554927" y="1881525"/>
            <a:chExt cx="3474906" cy="707886"/>
          </a:xfrm>
        </p:grpSpPr>
        <p:sp>
          <p:nvSpPr>
            <p:cNvPr id="33" name="Metin kutusu 32"/>
            <p:cNvSpPr txBox="1"/>
            <p:nvPr/>
          </p:nvSpPr>
          <p:spPr>
            <a:xfrm>
              <a:off x="746177" y="1881525"/>
              <a:ext cx="3283656" cy="707886"/>
            </a:xfrm>
            <a:prstGeom prst="rect">
              <a:avLst/>
            </a:prstGeom>
            <a:noFill/>
          </p:spPr>
          <p:txBody>
            <a:bodyPr wrap="none" rtlCol="0">
              <a:spAutoFit/>
            </a:bodyPr>
            <a:lstStyle/>
            <a:p>
              <a:r>
                <a:rPr lang="tr-TR" sz="2000" dirty="0">
                  <a:solidFill>
                    <a:srgbClr val="575757"/>
                  </a:solidFill>
                </a:rPr>
                <a:t>Yiyecek alırken; renk, koku ve </a:t>
              </a:r>
            </a:p>
            <a:p>
              <a:r>
                <a:rPr lang="tr-TR" sz="2000" dirty="0">
                  <a:solidFill>
                    <a:srgbClr val="575757"/>
                  </a:solidFill>
                </a:rPr>
                <a:t>tazeliği değerlendirin.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309711" y="1386510"/>
            <a:ext cx="3186000" cy="4290264"/>
          </a:xfrm>
          <a:prstGeom prst="rect">
            <a:avLst/>
          </a:prstGeom>
        </p:spPr>
      </p:pic>
    </p:spTree>
    <p:extLst>
      <p:ext uri="{BB962C8B-B14F-4D97-AF65-F5344CB8AC3E}">
        <p14:creationId xmlns:p14="http://schemas.microsoft.com/office/powerpoint/2010/main" val="41610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50"/>
                                        <p:tgtEl>
                                          <p:spTgt spid="21"/>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50"/>
                                        <p:tgtEl>
                                          <p:spTgt spid="24"/>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
                                        <p:tgtEl>
                                          <p:spTgt spid="2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flipH="1">
            <a:off x="7944374" y="173038"/>
            <a:ext cx="4247626" cy="6511924"/>
          </a:xfrm>
          <a:prstGeom prst="rect">
            <a:avLst/>
          </a:prstGeom>
          <a:blipFill dpi="0" rotWithShape="1">
            <a:blip r:embed="rId3"/>
            <a:srcRect/>
            <a:stretch>
              <a:fillRect r="-10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5510"/>
            <a:ext cx="4070345" cy="923330"/>
          </a:xfrm>
          <a:prstGeom prst="rect">
            <a:avLst/>
          </a:prstGeom>
          <a:noFill/>
        </p:spPr>
        <p:txBody>
          <a:bodyPr wrap="none" rtlCol="0">
            <a:spAutoFit/>
          </a:bodyPr>
          <a:lstStyle/>
          <a:p>
            <a:r>
              <a:rPr lang="tr-TR" sz="54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3897414" cy="3788858"/>
          </a:xfrm>
          <a:prstGeom prst="rect">
            <a:avLst/>
          </a:prstGeom>
          <a:noFill/>
        </p:spPr>
        <p:txBody>
          <a:bodyPr wrap="none" rtlCol="0">
            <a:spAutoFit/>
          </a:bodyPr>
          <a:lstStyle/>
          <a:p>
            <a:pPr>
              <a:lnSpc>
                <a:spcPct val="150000"/>
              </a:lnSpc>
            </a:pPr>
            <a:r>
              <a:rPr lang="tr-TR" dirty="0"/>
              <a:t>Sağlıklı olmak ve kalmak neden önemli?</a:t>
            </a:r>
          </a:p>
          <a:p>
            <a:pPr>
              <a:lnSpc>
                <a:spcPct val="150000"/>
              </a:lnSpc>
            </a:pPr>
            <a:r>
              <a:rPr lang="tr-TR" dirty="0"/>
              <a:t>Doğru ve dengeli beslenme</a:t>
            </a:r>
          </a:p>
          <a:p>
            <a:pPr>
              <a:lnSpc>
                <a:spcPct val="150000"/>
              </a:lnSpc>
            </a:pPr>
            <a:r>
              <a:rPr lang="tr-TR" dirty="0"/>
              <a:t>Çocuklarınızın sağlığı için…</a:t>
            </a:r>
          </a:p>
          <a:p>
            <a:pPr>
              <a:lnSpc>
                <a:spcPct val="150000"/>
              </a:lnSpc>
            </a:pPr>
            <a:r>
              <a:rPr lang="tr-TR" dirty="0"/>
              <a:t>Vücut kitle indeksi</a:t>
            </a:r>
          </a:p>
          <a:p>
            <a:pPr>
              <a:lnSpc>
                <a:spcPct val="150000"/>
              </a:lnSpc>
            </a:pPr>
            <a:r>
              <a:rPr lang="tr-TR" dirty="0"/>
              <a:t>Sağlık okuryazarlığı</a:t>
            </a:r>
          </a:p>
          <a:p>
            <a:pPr>
              <a:lnSpc>
                <a:spcPct val="150000"/>
              </a:lnSpc>
            </a:pPr>
            <a:r>
              <a:rPr lang="tr-TR" dirty="0"/>
              <a:t>Sağlıklı kıyafet</a:t>
            </a:r>
          </a:p>
          <a:p>
            <a:pPr>
              <a:lnSpc>
                <a:spcPct val="150000"/>
              </a:lnSpc>
            </a:pPr>
            <a:r>
              <a:rPr lang="tr-TR" dirty="0"/>
              <a:t>Hareketli yaşam ve sporun önemi</a:t>
            </a:r>
          </a:p>
          <a:p>
            <a:pPr>
              <a:lnSpc>
                <a:spcPct val="150000"/>
              </a:lnSpc>
            </a:pPr>
            <a:r>
              <a:rPr lang="tr-TR" dirty="0"/>
              <a:t>Yeterli uyku</a:t>
            </a:r>
          </a:p>
          <a:p>
            <a:pPr>
              <a:lnSpc>
                <a:spcPct val="150000"/>
              </a:lnSpc>
            </a:pPr>
            <a:r>
              <a:rPr lang="tr-TR" dirty="0"/>
              <a:t>Bağımlılıklardan korunma</a:t>
            </a: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3" name="Grup 2"/>
          <p:cNvGrpSpPr/>
          <p:nvPr/>
        </p:nvGrpSpPr>
        <p:grpSpPr>
          <a:xfrm>
            <a:off x="535270" y="1377029"/>
            <a:ext cx="152389" cy="3722513"/>
            <a:chOff x="535270" y="1175693"/>
            <a:chExt cx="152389" cy="3722513"/>
          </a:xfrm>
        </p:grpSpPr>
        <p:sp>
          <p:nvSpPr>
            <p:cNvPr id="2142" name="Line 116"/>
            <p:cNvSpPr>
              <a:spLocks noChangeShapeType="1"/>
            </p:cNvSpPr>
            <p:nvPr/>
          </p:nvSpPr>
          <p:spPr bwMode="auto">
            <a:xfrm flipH="1">
              <a:off x="604007" y="1175693"/>
              <a:ext cx="0" cy="3722513"/>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31207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71651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213429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52414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94940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338034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79325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418798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460530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0-#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p:bldP spid="15" grpId="0" animBg="1"/>
      <p:bldP spid="16"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148187" cy="1015663"/>
          </a:xfrm>
          <a:prstGeom prst="rect">
            <a:avLst/>
          </a:prstGeom>
          <a:noFill/>
        </p:spPr>
        <p:txBody>
          <a:bodyPr wrap="none" rtlCol="0">
            <a:spAutoFit/>
          </a:bodyPr>
          <a:lstStyle/>
          <a:p>
            <a:r>
              <a:rPr lang="tr-TR" sz="6000" b="1" dirty="0"/>
              <a:t>Güvenli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0" name="Grup 29"/>
          <p:cNvGrpSpPr/>
          <p:nvPr/>
        </p:nvGrpSpPr>
        <p:grpSpPr>
          <a:xfrm>
            <a:off x="554927" y="1602045"/>
            <a:ext cx="7985066" cy="1323439"/>
            <a:chOff x="554927" y="1881525"/>
            <a:chExt cx="7985066" cy="1323439"/>
          </a:xfrm>
        </p:grpSpPr>
        <p:sp>
          <p:nvSpPr>
            <p:cNvPr id="31" name="Metin kutusu 30"/>
            <p:cNvSpPr txBox="1"/>
            <p:nvPr/>
          </p:nvSpPr>
          <p:spPr>
            <a:xfrm>
              <a:off x="746176" y="1881525"/>
              <a:ext cx="7793817" cy="1323439"/>
            </a:xfrm>
            <a:prstGeom prst="rect">
              <a:avLst/>
            </a:prstGeom>
            <a:noFill/>
          </p:spPr>
          <p:txBody>
            <a:bodyPr wrap="square" rtlCol="0">
              <a:spAutoFit/>
            </a:bodyPr>
            <a:lstStyle/>
            <a:p>
              <a:r>
                <a:rPr lang="tr-TR" sz="2000" dirty="0">
                  <a:solidFill>
                    <a:srgbClr val="575757"/>
                  </a:solidFill>
                </a:rPr>
                <a:t>ISO 9001 ve HACCP/ISO 22000 üretilen gıdaların tüketicilerin</a:t>
              </a:r>
            </a:p>
            <a:p>
              <a:r>
                <a:rPr lang="tr-TR" sz="2000" dirty="0">
                  <a:solidFill>
                    <a:srgbClr val="575757"/>
                  </a:solidFill>
                </a:rPr>
                <a:t>taleplerini karşılama ve kaliteli olma açısından yeterliliklerini</a:t>
              </a:r>
            </a:p>
            <a:p>
              <a:r>
                <a:rPr lang="tr-TR" sz="2000" dirty="0">
                  <a:solidFill>
                    <a:srgbClr val="575757"/>
                  </a:solidFill>
                </a:rPr>
                <a:t>ispatlayan kalite belgeleridir.  Ambalajlı ürünlerin üzerinde</a:t>
              </a:r>
            </a:p>
            <a:p>
              <a:r>
                <a:rPr lang="tr-TR" sz="2000" dirty="0">
                  <a:solidFill>
                    <a:srgbClr val="575757"/>
                  </a:solidFill>
                </a:rPr>
                <a:t>bu iki belgenin logosunu arayın. </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2935282"/>
            <a:ext cx="7985066" cy="400110"/>
            <a:chOff x="554927" y="1881525"/>
            <a:chExt cx="7985066" cy="400110"/>
          </a:xfrm>
        </p:grpSpPr>
        <p:sp>
          <p:nvSpPr>
            <p:cNvPr id="36" name="Metin kutusu 35"/>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Çiğ ürünleri iyice yıkamak gerekir, onları yıkamayı ihmal etmeyin.</a:t>
              </a:r>
            </a:p>
          </p:txBody>
        </p:sp>
        <p:pic>
          <p:nvPicPr>
            <p:cNvPr id="37" name="Resim 36"/>
            <p:cNvPicPr>
              <a:picLocks noChangeAspect="1"/>
            </p:cNvPicPr>
            <p:nvPr/>
          </p:nvPicPr>
          <p:blipFill>
            <a:blip r:embed="rId4"/>
            <a:stretch>
              <a:fillRect/>
            </a:stretch>
          </p:blipFill>
          <p:spPr>
            <a:xfrm>
              <a:off x="554927" y="1991580"/>
              <a:ext cx="191250" cy="180000"/>
            </a:xfrm>
            <a:prstGeom prst="rect">
              <a:avLst/>
            </a:prstGeom>
          </p:spPr>
        </p:pic>
      </p:grpSp>
      <p:grpSp>
        <p:nvGrpSpPr>
          <p:cNvPr id="41" name="Grup 40"/>
          <p:cNvGrpSpPr/>
          <p:nvPr/>
        </p:nvGrpSpPr>
        <p:grpSpPr>
          <a:xfrm>
            <a:off x="554927" y="3363956"/>
            <a:ext cx="7985066" cy="400110"/>
            <a:chOff x="554927" y="1881525"/>
            <a:chExt cx="7985066" cy="400110"/>
          </a:xfrm>
        </p:grpSpPr>
        <p:sp>
          <p:nvSpPr>
            <p:cNvPr id="42" name="Metin kutusu 41"/>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Sağlıksız, katkı maddeli ürünlerden kaçının.</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3785487"/>
            <a:ext cx="7985066" cy="707886"/>
            <a:chOff x="554927" y="1881525"/>
            <a:chExt cx="7985066" cy="707886"/>
          </a:xfrm>
        </p:grpSpPr>
        <p:sp>
          <p:nvSpPr>
            <p:cNvPr id="45" name="Metin kutusu 44"/>
            <p:cNvSpPr txBox="1"/>
            <p:nvPr/>
          </p:nvSpPr>
          <p:spPr>
            <a:xfrm>
              <a:off x="746176" y="1881525"/>
              <a:ext cx="7793817" cy="707886"/>
            </a:xfrm>
            <a:prstGeom prst="rect">
              <a:avLst/>
            </a:prstGeom>
            <a:noFill/>
          </p:spPr>
          <p:txBody>
            <a:bodyPr wrap="square" rtlCol="0">
              <a:spAutoFit/>
            </a:bodyPr>
            <a:lstStyle/>
            <a:p>
              <a:r>
                <a:rPr lang="tr-TR" sz="2000" dirty="0">
                  <a:solidFill>
                    <a:srgbClr val="575757"/>
                  </a:solidFill>
                </a:rPr>
                <a:t>Yıkama işlemini, akan suyun altında mümkünse </a:t>
              </a:r>
            </a:p>
            <a:p>
              <a:r>
                <a:rPr lang="tr-TR" sz="2000" dirty="0">
                  <a:solidFill>
                    <a:srgbClr val="575757"/>
                  </a:solidFill>
                </a:rPr>
                <a:t>yiyeceği ovalayarak gerçekleştirin.</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4482694"/>
            <a:ext cx="7985066" cy="400110"/>
            <a:chOff x="554927" y="1881525"/>
            <a:chExt cx="7985066" cy="400110"/>
          </a:xfrm>
        </p:grpSpPr>
        <p:sp>
          <p:nvSpPr>
            <p:cNvPr id="48" name="Metin kutusu 47"/>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Seyyar satıcılardan açıkta satılan yiyecek almayın. </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309711" y="1538259"/>
            <a:ext cx="3186000" cy="4138515"/>
          </a:xfrm>
          <a:prstGeom prst="rect">
            <a:avLst/>
          </a:prstGeom>
        </p:spPr>
      </p:pic>
    </p:spTree>
    <p:extLst>
      <p:ext uri="{BB962C8B-B14F-4D97-AF65-F5344CB8AC3E}">
        <p14:creationId xmlns:p14="http://schemas.microsoft.com/office/powerpoint/2010/main" val="41523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50"/>
                                        <p:tgtEl>
                                          <p:spTgt spid="3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250"/>
                                        <p:tgtEl>
                                          <p:spTgt spid="41"/>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250"/>
                                        <p:tgtEl>
                                          <p:spTgt spid="44"/>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50"/>
                                        <p:tgtEl>
                                          <p:spTgt spid="47"/>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10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91461" cy="400110"/>
          </a:xfrm>
          <a:prstGeom prst="rect">
            <a:avLst/>
          </a:prstGeom>
          <a:noFill/>
        </p:spPr>
        <p:txBody>
          <a:bodyPr wrap="none" rtlCol="0">
            <a:spAutoFit/>
          </a:bodyPr>
          <a:lstStyle/>
          <a:p>
            <a:r>
              <a:rPr lang="tr-TR" sz="2000" b="1" dirty="0">
                <a:solidFill>
                  <a:srgbClr val="575757"/>
                </a:solidFill>
              </a:rPr>
              <a:t>Sağlık okuryazarlığı;</a:t>
            </a:r>
          </a:p>
        </p:txBody>
      </p:sp>
      <p:grpSp>
        <p:nvGrpSpPr>
          <p:cNvPr id="25" name="Grup 24"/>
          <p:cNvGrpSpPr/>
          <p:nvPr/>
        </p:nvGrpSpPr>
        <p:grpSpPr>
          <a:xfrm>
            <a:off x="555722" y="2295447"/>
            <a:ext cx="4414201" cy="400110"/>
            <a:chOff x="554927" y="1881525"/>
            <a:chExt cx="4414201" cy="400110"/>
          </a:xfrm>
        </p:grpSpPr>
        <p:sp>
          <p:nvSpPr>
            <p:cNvPr id="26" name="Metin kutusu 25"/>
            <p:cNvSpPr txBox="1"/>
            <p:nvPr/>
          </p:nvSpPr>
          <p:spPr>
            <a:xfrm>
              <a:off x="746177" y="1881525"/>
              <a:ext cx="4222951" cy="400110"/>
            </a:xfrm>
            <a:prstGeom prst="rect">
              <a:avLst/>
            </a:prstGeom>
            <a:noFill/>
          </p:spPr>
          <p:txBody>
            <a:bodyPr wrap="none" rtlCol="0">
              <a:spAutoFit/>
            </a:bodyPr>
            <a:lstStyle/>
            <a:p>
              <a:r>
                <a:rPr lang="tr-TR" sz="2000" dirty="0">
                  <a:solidFill>
                    <a:srgbClr val="575757"/>
                  </a:solidFill>
                </a:rPr>
                <a:t>Sağlıklı yaşam yılını ve kalitesini arttırır.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61210" y="2741781"/>
            <a:ext cx="5699938" cy="707886"/>
            <a:chOff x="554927" y="1881525"/>
            <a:chExt cx="5699938" cy="707886"/>
          </a:xfrm>
        </p:grpSpPr>
        <p:sp>
          <p:nvSpPr>
            <p:cNvPr id="31" name="Metin kutusu 30"/>
            <p:cNvSpPr txBox="1"/>
            <p:nvPr/>
          </p:nvSpPr>
          <p:spPr>
            <a:xfrm>
              <a:off x="746177" y="1881525"/>
              <a:ext cx="5508688" cy="707886"/>
            </a:xfrm>
            <a:prstGeom prst="rect">
              <a:avLst/>
            </a:prstGeom>
            <a:noFill/>
          </p:spPr>
          <p:txBody>
            <a:bodyPr wrap="none" rtlCol="0">
              <a:spAutoFit/>
            </a:bodyPr>
            <a:lstStyle/>
            <a:p>
              <a:r>
                <a:rPr lang="tr-TR" sz="2000" dirty="0">
                  <a:solidFill>
                    <a:srgbClr val="575757"/>
                  </a:solidFill>
                </a:rPr>
                <a:t>Bireye kendi sağlığıyla ilgili kararlara katılımda daha</a:t>
              </a:r>
            </a:p>
            <a:p>
              <a:r>
                <a:rPr lang="tr-TR" sz="2000" dirty="0">
                  <a:solidFill>
                    <a:srgbClr val="575757"/>
                  </a:solidFill>
                </a:rPr>
                <a:t>fazla aktif rol alma imkânı verir.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0961" y="3499743"/>
            <a:ext cx="5529186" cy="707886"/>
            <a:chOff x="554927" y="1881525"/>
            <a:chExt cx="5529186" cy="707886"/>
          </a:xfrm>
        </p:grpSpPr>
        <p:sp>
          <p:nvSpPr>
            <p:cNvPr id="34" name="Metin kutusu 33"/>
            <p:cNvSpPr txBox="1"/>
            <p:nvPr/>
          </p:nvSpPr>
          <p:spPr>
            <a:xfrm>
              <a:off x="746177" y="1881525"/>
              <a:ext cx="5337936" cy="707886"/>
            </a:xfrm>
            <a:prstGeom prst="rect">
              <a:avLst/>
            </a:prstGeom>
            <a:noFill/>
          </p:spPr>
          <p:txBody>
            <a:bodyPr wrap="none" rtlCol="0">
              <a:spAutoFit/>
            </a:bodyPr>
            <a:lstStyle/>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0961" y="4249409"/>
            <a:ext cx="4943064" cy="707886"/>
            <a:chOff x="554927" y="1881525"/>
            <a:chExt cx="4943064" cy="707886"/>
          </a:xfrm>
        </p:grpSpPr>
        <p:sp>
          <p:nvSpPr>
            <p:cNvPr id="40" name="Metin kutusu 39"/>
            <p:cNvSpPr txBox="1"/>
            <p:nvPr/>
          </p:nvSpPr>
          <p:spPr>
            <a:xfrm>
              <a:off x="746177" y="1881525"/>
              <a:ext cx="4751814" cy="707886"/>
            </a:xfrm>
            <a:prstGeom prst="rect">
              <a:avLst/>
            </a:prstGeom>
            <a:noFill/>
          </p:spPr>
          <p:txBody>
            <a:bodyPr wrap="none" rtlCol="0">
              <a:spAutoFit/>
            </a:bodyPr>
            <a:lstStyle/>
            <a:p>
              <a:r>
                <a:rPr lang="tr-TR" sz="2000" dirty="0">
                  <a:solidFill>
                    <a:srgbClr val="575757"/>
                  </a:solidFill>
                </a:rPr>
                <a:t>Sunulan sağlık hizmetini doğru kullanabilme</a:t>
              </a:r>
            </a:p>
            <a:p>
              <a:r>
                <a:rPr lang="tr-TR" sz="2000" dirty="0">
                  <a:solidFill>
                    <a:srgbClr val="575757"/>
                  </a:solidFill>
                </a:rPr>
                <a:t>yeteneği kazandırır.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125312"/>
            <a:ext cx="6962206" cy="707886"/>
            <a:chOff x="554927" y="1881525"/>
            <a:chExt cx="6962206" cy="707886"/>
          </a:xfrm>
        </p:grpSpPr>
        <p:sp>
          <p:nvSpPr>
            <p:cNvPr id="26" name="Metin kutusu 25"/>
            <p:cNvSpPr txBox="1"/>
            <p:nvPr/>
          </p:nvSpPr>
          <p:spPr>
            <a:xfrm>
              <a:off x="746177" y="1881525"/>
              <a:ext cx="6770956" cy="707886"/>
            </a:xfrm>
            <a:prstGeom prst="rect">
              <a:avLst/>
            </a:prstGeom>
            <a:noFill/>
          </p:spPr>
          <p:txBody>
            <a:bodyPr wrap="none" rtlCol="0">
              <a:spAutoFit/>
            </a:bodyPr>
            <a:lstStyle/>
            <a:p>
              <a:r>
                <a:rPr lang="tr-TR" sz="2000" dirty="0">
                  <a:solidFill>
                    <a:srgbClr val="575757"/>
                  </a:solidFill>
                </a:rPr>
                <a:t>Çocuğunuzu doktora götürmek için hastalanmasını beklemeyin.</a:t>
              </a:r>
            </a:p>
            <a:p>
              <a:r>
                <a:rPr lang="tr-TR" sz="2000" dirty="0">
                  <a:solidFill>
                    <a:srgbClr val="575757"/>
                  </a:solidFill>
                </a:rPr>
                <a:t>Düzenli aralıklarla çocuğunuzun fiziksel sağlığını kontrol ettirin.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5722" y="3000751"/>
            <a:ext cx="7086023" cy="1015663"/>
            <a:chOff x="554927" y="1881525"/>
            <a:chExt cx="7086023" cy="1015663"/>
          </a:xfrm>
        </p:grpSpPr>
        <p:sp>
          <p:nvSpPr>
            <p:cNvPr id="37" name="Metin kutusu 36"/>
            <p:cNvSpPr txBox="1"/>
            <p:nvPr/>
          </p:nvSpPr>
          <p:spPr>
            <a:xfrm>
              <a:off x="746177" y="1881525"/>
              <a:ext cx="6894773" cy="1015663"/>
            </a:xfrm>
            <a:prstGeom prst="rect">
              <a:avLst/>
            </a:prstGeom>
            <a:noFill/>
          </p:spPr>
          <p:txBody>
            <a:bodyPr wrap="none" rtlCol="0">
              <a:spAutoFit/>
            </a:bodyPr>
            <a:lstStyle/>
            <a:p>
              <a:r>
                <a:rPr lang="tr-TR" sz="2000" dirty="0">
                  <a:solidFill>
                    <a:srgbClr val="575757"/>
                  </a:solidFill>
                </a:rPr>
                <a:t>Sağlıklı olmak ve sağlıklı kalmak, hastalandıktan sonra iyileşmeye</a:t>
              </a:r>
            </a:p>
            <a:p>
              <a:r>
                <a:rPr lang="tr-TR" sz="2000" dirty="0">
                  <a:solidFill>
                    <a:srgbClr val="575757"/>
                  </a:solidFill>
                </a:rPr>
                <a:t>çalışmaktan daha kolay ve daha az yıpratıcıdır. Önceden tedbir</a:t>
              </a:r>
            </a:p>
            <a:p>
              <a:r>
                <a:rPr lang="tr-TR" sz="2000" dirty="0">
                  <a:solidFill>
                    <a:srgbClr val="575757"/>
                  </a:solidFill>
                </a:rPr>
                <a:t>almak, olası riskleri ortadan kaldırmak gerekir.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5722" y="4162628"/>
            <a:ext cx="6677834" cy="707886"/>
            <a:chOff x="554927" y="1881525"/>
            <a:chExt cx="6677834" cy="707886"/>
          </a:xfrm>
        </p:grpSpPr>
        <p:sp>
          <p:nvSpPr>
            <p:cNvPr id="43" name="Metin kutusu 42"/>
            <p:cNvSpPr txBox="1"/>
            <p:nvPr/>
          </p:nvSpPr>
          <p:spPr>
            <a:xfrm>
              <a:off x="746177" y="1881525"/>
              <a:ext cx="6486584" cy="707886"/>
            </a:xfrm>
            <a:prstGeom prst="rect">
              <a:avLst/>
            </a:prstGeom>
            <a:noFill/>
          </p:spPr>
          <p:txBody>
            <a:bodyPr wrap="none" rtlCol="0">
              <a:spAutoFit/>
            </a:bodyPr>
            <a:lstStyle/>
            <a:p>
              <a:r>
                <a:rPr lang="tr-TR" sz="2000" dirty="0">
                  <a:solidFill>
                    <a:srgbClr val="575757"/>
                  </a:solidFill>
                </a:rPr>
                <a:t>Genetik olarak hastalığa yatkınlığı engelleyemeyiz fakat diğer</a:t>
              </a:r>
            </a:p>
            <a:p>
              <a:r>
                <a:rPr lang="tr-TR" sz="2000" dirty="0">
                  <a:solidFill>
                    <a:srgbClr val="575757"/>
                  </a:solidFill>
                </a:rPr>
                <a:t>risk faktörlerini azaltmak veya ortadan kaldırmak elimizdedir.</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631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024644"/>
            <a:ext cx="8490400" cy="1323439"/>
            <a:chOff x="554927" y="1881525"/>
            <a:chExt cx="8490400" cy="1323439"/>
          </a:xfrm>
        </p:grpSpPr>
        <p:sp>
          <p:nvSpPr>
            <p:cNvPr id="26" name="Metin kutusu 25"/>
            <p:cNvSpPr txBox="1"/>
            <p:nvPr/>
          </p:nvSpPr>
          <p:spPr>
            <a:xfrm>
              <a:off x="746177" y="1881525"/>
              <a:ext cx="8299150" cy="1323439"/>
            </a:xfrm>
            <a:prstGeom prst="rect">
              <a:avLst/>
            </a:prstGeom>
            <a:noFill/>
          </p:spPr>
          <p:txBody>
            <a:bodyPr wrap="square" rtlCol="0">
              <a:spAutoFit/>
            </a:bodyPr>
            <a:lstStyle/>
            <a:p>
              <a:r>
                <a:rPr lang="tr-TR" sz="2000" dirty="0">
                  <a:solidFill>
                    <a:srgbClr val="575757"/>
                  </a:solidFill>
                </a:rPr>
                <a:t>Gerekli durumlarda hem kendiniz aşılanın, hem de çocuğunuzun</a:t>
              </a:r>
            </a:p>
            <a:p>
              <a:r>
                <a:rPr lang="tr-TR" sz="2000" dirty="0">
                  <a:solidFill>
                    <a:srgbClr val="575757"/>
                  </a:solidFill>
                </a:rPr>
                <a:t>aşılarını ihmal etmeyin. Aşılama çalışmaları sayesinde birçok</a:t>
              </a:r>
            </a:p>
            <a:p>
              <a:r>
                <a:rPr lang="tr-TR" sz="2000" dirty="0">
                  <a:solidFill>
                    <a:srgbClr val="575757"/>
                  </a:solidFill>
                </a:rPr>
                <a:t>hastalığın önüne geçilmiştir. Bebeklik ve çocukluk dönemi aşıları,</a:t>
              </a:r>
            </a:p>
            <a:p>
              <a:r>
                <a:rPr lang="tr-TR" sz="2000" dirty="0">
                  <a:solidFill>
                    <a:srgbClr val="575757"/>
                  </a:solidFill>
                </a:rPr>
                <a:t>çocuğunuzun sağlığı için hayati öneme sahiptir.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631216"/>
            <a:chOff x="554927" y="1881525"/>
            <a:chExt cx="7724212" cy="1631216"/>
          </a:xfrm>
        </p:grpSpPr>
        <p:sp>
          <p:nvSpPr>
            <p:cNvPr id="37" name="Metin kutusu 36"/>
            <p:cNvSpPr txBox="1"/>
            <p:nvPr/>
          </p:nvSpPr>
          <p:spPr>
            <a:xfrm>
              <a:off x="746177" y="1881525"/>
              <a:ext cx="7532962" cy="1631216"/>
            </a:xfrm>
            <a:prstGeom prst="rect">
              <a:avLst/>
            </a:prstGeom>
            <a:noFill/>
          </p:spPr>
          <p:txBody>
            <a:bodyPr wrap="square" rtlCol="0">
              <a:spAutoFit/>
            </a:bodyPr>
            <a:lstStyle/>
            <a:p>
              <a:r>
                <a:rPr lang="tr-TR" sz="2000" dirty="0">
                  <a:solidFill>
                    <a:srgbClr val="575757"/>
                  </a:solidFill>
                </a:rPr>
                <a:t>Hastalanmaya başlarken, vücudumuz belirtiler göstermeye</a:t>
              </a:r>
            </a:p>
            <a:p>
              <a:r>
                <a:rPr lang="tr-TR" sz="2000" dirty="0">
                  <a:solidFill>
                    <a:srgbClr val="575757"/>
                  </a:solidFill>
                </a:rPr>
                <a:t>başlar. Uyku düzenimiz değişir, halsizlik, iştah değişiklikleri vb.</a:t>
              </a:r>
            </a:p>
            <a:p>
              <a:r>
                <a:rPr lang="tr-TR" sz="2000" dirty="0">
                  <a:solidFill>
                    <a:srgbClr val="575757"/>
                  </a:solidFill>
                </a:rPr>
                <a:t>olur. Çocuğunuzda bu belirtileri görürseniz, gecikmeden hekime başvurun ve tavsiyelerine uyun. Erken teşhis, erken tedavi </a:t>
              </a:r>
            </a:p>
            <a:p>
              <a:r>
                <a:rPr lang="tr-TR" sz="2000" dirty="0">
                  <a:solidFill>
                    <a:srgbClr val="575757"/>
                  </a:solidFill>
                </a:rPr>
                <a:t>ve çabuk iyileşme için önemlidir.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908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50" fill="hold"/>
                                        <p:tgtEl>
                                          <p:spTgt spid="19"/>
                                        </p:tgtEl>
                                        <p:attrNameLst>
                                          <p:attrName>ppt_x</p:attrName>
                                        </p:attrNameLst>
                                      </p:cBhvr>
                                      <p:tavLst>
                                        <p:tav tm="0">
                                          <p:val>
                                            <p:strVal val="1+#ppt_w/2"/>
                                          </p:val>
                                        </p:tav>
                                        <p:tav tm="100000">
                                          <p:val>
                                            <p:strVal val="#ppt_x"/>
                                          </p:val>
                                        </p:tav>
                                      </p:tavLst>
                                    </p:anim>
                                    <p:anim calcmode="lin" valueType="num">
                                      <p:cBhvr additive="base">
                                        <p:cTn id="40"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3" grpId="0" animBg="1"/>
      <p:bldP spid="14" grpId="0"/>
      <p:bldP spid="15"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024644"/>
            <a:ext cx="8490400" cy="1323439"/>
            <a:chOff x="554927" y="1881525"/>
            <a:chExt cx="8490400" cy="1323439"/>
          </a:xfrm>
        </p:grpSpPr>
        <p:sp>
          <p:nvSpPr>
            <p:cNvPr id="26" name="Metin kutusu 25"/>
            <p:cNvSpPr txBox="1"/>
            <p:nvPr/>
          </p:nvSpPr>
          <p:spPr>
            <a:xfrm>
              <a:off x="746177" y="1881525"/>
              <a:ext cx="8299150" cy="1323439"/>
            </a:xfrm>
            <a:prstGeom prst="rect">
              <a:avLst/>
            </a:prstGeom>
            <a:noFill/>
          </p:spPr>
          <p:txBody>
            <a:bodyPr wrap="square" rtlCol="0">
              <a:spAutoFit/>
            </a:bodyPr>
            <a:lstStyle/>
            <a:p>
              <a:r>
                <a:rPr lang="tr-TR" sz="2000" dirty="0">
                  <a:solidFill>
                    <a:srgbClr val="575757"/>
                  </a:solidFill>
                </a:rPr>
                <a:t>Aile hekiminizle tanışmaya, onunla irtibat halinde olmaya, </a:t>
              </a:r>
            </a:p>
            <a:p>
              <a:r>
                <a:rPr lang="tr-TR" sz="2000" dirty="0">
                  <a:solidFill>
                    <a:srgbClr val="575757"/>
                  </a:solidFill>
                </a:rPr>
                <a:t>onun aile sağlığı için verdiği yönlendirmelerini takip </a:t>
              </a:r>
            </a:p>
            <a:p>
              <a:r>
                <a:rPr lang="tr-TR" sz="2000" dirty="0">
                  <a:solidFill>
                    <a:srgbClr val="575757"/>
                  </a:solidFill>
                </a:rPr>
                <a:t>etmeye ve düzenli sağlık kontrollerinizi yaptırmaya </a:t>
              </a:r>
            </a:p>
            <a:p>
              <a:r>
                <a:rPr lang="tr-TR" sz="2000" dirty="0">
                  <a:solidFill>
                    <a:srgbClr val="575757"/>
                  </a:solidFill>
                </a:rPr>
                <a:t>özen gösterin.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323439"/>
            <a:chOff x="554927" y="1881525"/>
            <a:chExt cx="7724212" cy="1323439"/>
          </a:xfrm>
        </p:grpSpPr>
        <p:sp>
          <p:nvSpPr>
            <p:cNvPr id="37" name="Metin kutusu 36"/>
            <p:cNvSpPr txBox="1"/>
            <p:nvPr/>
          </p:nvSpPr>
          <p:spPr>
            <a:xfrm>
              <a:off x="746177" y="1881525"/>
              <a:ext cx="7532962" cy="1323439"/>
            </a:xfrm>
            <a:prstGeom prst="rect">
              <a:avLst/>
            </a:prstGeom>
            <a:noFill/>
          </p:spPr>
          <p:txBody>
            <a:bodyPr wrap="square" rtlCol="0">
              <a:spAutoFit/>
            </a:bodyPr>
            <a:lstStyle/>
            <a:p>
              <a:r>
                <a:rPr lang="tr-TR" sz="2000" dirty="0">
                  <a:solidFill>
                    <a:srgbClr val="575757"/>
                  </a:solidFill>
                </a:rPr>
                <a:t>Çocuğunuzun psikolojik desteğe ihtiyacı olduğunu </a:t>
              </a:r>
            </a:p>
            <a:p>
              <a:r>
                <a:rPr lang="tr-TR" sz="2000" dirty="0">
                  <a:solidFill>
                    <a:srgbClr val="575757"/>
                  </a:solidFill>
                </a:rPr>
                <a:t>düşünüyorsanız bunu geciktirmeyin. Okul rehberlik </a:t>
              </a:r>
            </a:p>
            <a:p>
              <a:r>
                <a:rPr lang="tr-TR" sz="2000" dirty="0">
                  <a:solidFill>
                    <a:srgbClr val="575757"/>
                  </a:solidFill>
                </a:rPr>
                <a:t>servisine ya da aile hekiminize danışarak hastanelerin </a:t>
              </a:r>
            </a:p>
            <a:p>
              <a:r>
                <a:rPr lang="tr-TR" sz="2000" dirty="0">
                  <a:solidFill>
                    <a:srgbClr val="575757"/>
                  </a:solidFill>
                </a:rPr>
                <a:t>ilgili servislerinden destek alabilirsiniz. </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3200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50" fill="hold"/>
                                        <p:tgtEl>
                                          <p:spTgt spid="19"/>
                                        </p:tgtEl>
                                        <p:attrNameLst>
                                          <p:attrName>ppt_x</p:attrName>
                                        </p:attrNameLst>
                                      </p:cBhvr>
                                      <p:tavLst>
                                        <p:tav tm="0">
                                          <p:val>
                                            <p:strVal val="1+#ppt_w/2"/>
                                          </p:val>
                                        </p:tav>
                                        <p:tav tm="100000">
                                          <p:val>
                                            <p:strVal val="#ppt_x"/>
                                          </p:val>
                                        </p:tav>
                                      </p:tavLst>
                                    </p:anim>
                                    <p:anim calcmode="lin" valueType="num">
                                      <p:cBhvr additive="base">
                                        <p:cTn id="40"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3" grpId="0" animBg="1"/>
      <p:bldP spid="14" grpId="0"/>
      <p:bldP spid="15"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353822"/>
            <a:ext cx="4697805" cy="646331"/>
            <a:chOff x="554927" y="1881525"/>
            <a:chExt cx="4697805" cy="646331"/>
          </a:xfrm>
        </p:grpSpPr>
        <p:sp>
          <p:nvSpPr>
            <p:cNvPr id="30" name="Metin kutusu 29"/>
            <p:cNvSpPr txBox="1"/>
            <p:nvPr/>
          </p:nvSpPr>
          <p:spPr>
            <a:xfrm>
              <a:off x="746177" y="1881525"/>
              <a:ext cx="4506555" cy="646331"/>
            </a:xfrm>
            <a:prstGeom prst="rect">
              <a:avLst/>
            </a:prstGeom>
            <a:noFill/>
          </p:spPr>
          <p:txBody>
            <a:bodyPr wrap="none" rtlCol="0">
              <a:spAutoFit/>
            </a:bodyPr>
            <a:lstStyle/>
            <a:p>
              <a:r>
                <a:rPr lang="tr-TR" dirty="0">
                  <a:solidFill>
                    <a:srgbClr val="575757"/>
                  </a:solidFill>
                </a:rPr>
                <a:t>Yüz, ağız, göz ve kirpik; saç, kulak, boyun, el ve</a:t>
              </a:r>
            </a:p>
            <a:p>
              <a:r>
                <a:rPr lang="tr-TR"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1965009"/>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54927" y="2317315"/>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Ağız ve diş, kulak, burun temizliğinize özen gösterin.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grpSp>
        <p:nvGrpSpPr>
          <p:cNvPr id="38" name="Grup 37"/>
          <p:cNvGrpSpPr/>
          <p:nvPr/>
        </p:nvGrpSpPr>
        <p:grpSpPr>
          <a:xfrm>
            <a:off x="554927" y="2684883"/>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Günlük bakım ve banyonuzu yapın.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3053653"/>
            <a:ext cx="4252490" cy="369332"/>
            <a:chOff x="554927" y="1881525"/>
            <a:chExt cx="4252490" cy="369332"/>
          </a:xfrm>
        </p:grpSpPr>
        <p:sp>
          <p:nvSpPr>
            <p:cNvPr id="41" name="Metin kutusu 40"/>
            <p:cNvSpPr txBox="1"/>
            <p:nvPr/>
          </p:nvSpPr>
          <p:spPr>
            <a:xfrm>
              <a:off x="746177" y="1881525"/>
              <a:ext cx="4061240" cy="369332"/>
            </a:xfrm>
            <a:prstGeom prst="rect">
              <a:avLst/>
            </a:prstGeom>
            <a:noFill/>
          </p:spPr>
          <p:txBody>
            <a:bodyPr wrap="none" rtlCol="0">
              <a:spAutoFit/>
            </a:bodyPr>
            <a:lstStyle/>
            <a:p>
              <a:r>
                <a:rPr lang="tr-TR" dirty="0">
                  <a:solidFill>
                    <a:srgbClr val="575757"/>
                  </a:solidFill>
                </a:rPr>
                <a:t>Yaşadığınız çevreyi ve ortamı temiz tutun.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443402"/>
            <a:ext cx="6550548" cy="646331"/>
            <a:chOff x="554927" y="2447025"/>
            <a:chExt cx="6550548" cy="646331"/>
          </a:xfrm>
        </p:grpSpPr>
        <p:sp>
          <p:nvSpPr>
            <p:cNvPr id="44" name="Dikdörtgen 43"/>
            <p:cNvSpPr/>
            <p:nvPr/>
          </p:nvSpPr>
          <p:spPr>
            <a:xfrm>
              <a:off x="746177" y="2447025"/>
              <a:ext cx="6359298" cy="646331"/>
            </a:xfrm>
            <a:prstGeom prst="rect">
              <a:avLst/>
            </a:prstGeom>
          </p:spPr>
          <p:txBody>
            <a:bodyPr wrap="square">
              <a:spAutoFit/>
            </a:bodyPr>
            <a:lstStyle/>
            <a:p>
              <a:r>
                <a:rPr lang="tr-TR" dirty="0">
                  <a:solidFill>
                    <a:srgbClr val="575757"/>
                  </a:solidFill>
                </a:rPr>
                <a:t>Kişisel bakım aletlerinizi (diş fırçası, tırnak makası) </a:t>
              </a:r>
            </a:p>
            <a:p>
              <a:r>
                <a:rPr lang="tr-TR" dirty="0">
                  <a:solidFill>
                    <a:srgbClr val="575757"/>
                  </a:solidFill>
                </a:rPr>
                <a:t>paylaşmayın ve ortalıkta bırakmayın.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grpSp>
        <p:nvGrpSpPr>
          <p:cNvPr id="49" name="Grup 48"/>
          <p:cNvGrpSpPr/>
          <p:nvPr/>
        </p:nvGrpSpPr>
        <p:grpSpPr>
          <a:xfrm>
            <a:off x="554927" y="4062618"/>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 kullanmayın.</a:t>
              </a:r>
            </a:p>
          </p:txBody>
        </p:sp>
        <p:pic>
          <p:nvPicPr>
            <p:cNvPr id="51" name="Resim 50"/>
            <p:cNvPicPr>
              <a:picLocks noChangeAspect="1"/>
            </p:cNvPicPr>
            <p:nvPr/>
          </p:nvPicPr>
          <p:blipFill>
            <a:blip r:embed="rId4"/>
            <a:stretch>
              <a:fillRect/>
            </a:stretch>
          </p:blipFill>
          <p:spPr>
            <a:xfrm>
              <a:off x="554927" y="3077510"/>
              <a:ext cx="191250" cy="180000"/>
            </a:xfrm>
            <a:prstGeom prst="rect">
              <a:avLst/>
            </a:prstGeom>
          </p:spPr>
        </p:pic>
      </p:grpSp>
      <p:grpSp>
        <p:nvGrpSpPr>
          <p:cNvPr id="52" name="Grup 51"/>
          <p:cNvGrpSpPr/>
          <p:nvPr/>
        </p:nvGrpSpPr>
        <p:grpSpPr>
          <a:xfrm>
            <a:off x="554927" y="4408855"/>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Lokanta vs. mekanlarda çatal-kaşık temizliğini kontrol edin.</a:t>
              </a:r>
            </a:p>
          </p:txBody>
        </p:sp>
        <p:pic>
          <p:nvPicPr>
            <p:cNvPr id="54" name="Resim 53"/>
            <p:cNvPicPr>
              <a:picLocks noChangeAspect="1"/>
            </p:cNvPicPr>
            <p:nvPr/>
          </p:nvPicPr>
          <p:blipFill>
            <a:blip r:embed="rId4"/>
            <a:stretch>
              <a:fillRect/>
            </a:stretch>
          </p:blipFill>
          <p:spPr>
            <a:xfrm>
              <a:off x="554927" y="3077510"/>
              <a:ext cx="191250" cy="180000"/>
            </a:xfrm>
            <a:prstGeom prst="rect">
              <a:avLst/>
            </a:prstGeom>
          </p:spPr>
        </p:pic>
      </p:grpSp>
      <p:grpSp>
        <p:nvGrpSpPr>
          <p:cNvPr id="55" name="Grup 54"/>
          <p:cNvGrpSpPr/>
          <p:nvPr/>
        </p:nvGrpSpPr>
        <p:grpSpPr>
          <a:xfrm>
            <a:off x="554927" y="4744235"/>
            <a:ext cx="6287250" cy="369332"/>
            <a:chOff x="554927" y="2970954"/>
            <a:chExt cx="6287250" cy="369332"/>
          </a:xfrm>
        </p:grpSpPr>
        <p:sp>
          <p:nvSpPr>
            <p:cNvPr id="56" name="Dikdörtgen 55"/>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7" name="Resim 56"/>
            <p:cNvPicPr>
              <a:picLocks noChangeAspect="1"/>
            </p:cNvPicPr>
            <p:nvPr/>
          </p:nvPicPr>
          <p:blipFill>
            <a:blip r:embed="rId4"/>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50"/>
                                        <p:tgtEl>
                                          <p:spTgt spid="2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250"/>
                                        <p:tgtEl>
                                          <p:spTgt spid="43"/>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50"/>
                                        <p:tgtEl>
                                          <p:spTgt spid="49"/>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250"/>
                                        <p:tgtEl>
                                          <p:spTgt spid="52"/>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437712"/>
            <a:ext cx="4036726" cy="369332"/>
            <a:chOff x="554927" y="1881525"/>
            <a:chExt cx="4036726" cy="369332"/>
          </a:xfrm>
        </p:grpSpPr>
        <p:sp>
          <p:nvSpPr>
            <p:cNvPr id="30" name="Metin kutusu 29"/>
            <p:cNvSpPr txBox="1"/>
            <p:nvPr/>
          </p:nvSpPr>
          <p:spPr>
            <a:xfrm>
              <a:off x="746177" y="1881525"/>
              <a:ext cx="3845476" cy="369332"/>
            </a:xfrm>
            <a:prstGeom prst="rect">
              <a:avLst/>
            </a:prstGeom>
            <a:noFill/>
          </p:spPr>
          <p:txBody>
            <a:bodyPr wrap="none" rtlCol="0">
              <a:spAutoFit/>
            </a:bodyPr>
            <a:lstStyle/>
            <a:p>
              <a:r>
                <a:rPr lang="tr-TR" dirty="0">
                  <a:solidFill>
                    <a:srgbClr val="575757"/>
                  </a:solidFill>
                </a:rPr>
                <a:t>Banyo sonrası aynı kıyafetleri giymeyin.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1823786"/>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Terli kıyafetlerinizi mutlaka değiştirin.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54927" y="2227032"/>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Bulaşıcı bir hastalığınız olduğunda kişisel hijyeninize dikkat edin.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grpSp>
        <p:nvGrpSpPr>
          <p:cNvPr id="38" name="Grup 37"/>
          <p:cNvGrpSpPr/>
          <p:nvPr/>
        </p:nvGrpSpPr>
        <p:grpSpPr>
          <a:xfrm>
            <a:off x="554927" y="2600961"/>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Öksürürken ve hapşırırken mutlaka peçete kullanın.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990653"/>
            <a:ext cx="5546370" cy="646331"/>
            <a:chOff x="554927" y="1881525"/>
            <a:chExt cx="5546370" cy="646331"/>
          </a:xfrm>
        </p:grpSpPr>
        <p:sp>
          <p:nvSpPr>
            <p:cNvPr id="41" name="Metin kutusu 40"/>
            <p:cNvSpPr txBox="1"/>
            <p:nvPr/>
          </p:nvSpPr>
          <p:spPr>
            <a:xfrm>
              <a:off x="746177" y="1881525"/>
              <a:ext cx="5355120" cy="646331"/>
            </a:xfrm>
            <a:prstGeom prst="rect">
              <a:avLst/>
            </a:prstGeom>
            <a:noFill/>
          </p:spPr>
          <p:txBody>
            <a:bodyPr wrap="none" rtlCol="0">
              <a:spAutoFit/>
            </a:bodyPr>
            <a:lstStyle/>
            <a:p>
              <a:r>
                <a:rPr lang="tr-TR" dirty="0">
                  <a:solidFill>
                    <a:srgbClr val="575757"/>
                  </a:solidFill>
                </a:rPr>
                <a:t>Etrafınızda özellikle havayla veya damlacıkla bulaşan bir</a:t>
              </a:r>
            </a:p>
            <a:p>
              <a:r>
                <a:rPr lang="tr-TR" dirty="0">
                  <a:solidFill>
                    <a:srgbClr val="575757"/>
                  </a:solidFill>
                </a:rPr>
                <a:t>hastalığa yakalanmış biri varsa dikkat edin.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6" name="Grup 45"/>
          <p:cNvGrpSpPr/>
          <p:nvPr/>
        </p:nvGrpSpPr>
        <p:grpSpPr>
          <a:xfrm>
            <a:off x="554927" y="3672249"/>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Bu kişinin eşyalarını kullanmayın.</a:t>
              </a:r>
            </a:p>
          </p:txBody>
        </p:sp>
        <p:pic>
          <p:nvPicPr>
            <p:cNvPr id="48" name="Resim 47"/>
            <p:cNvPicPr>
              <a:picLocks noChangeAspect="1"/>
            </p:cNvPicPr>
            <p:nvPr/>
          </p:nvPicPr>
          <p:blipFill>
            <a:blip r:embed="rId4"/>
            <a:stretch>
              <a:fillRect/>
            </a:stretch>
          </p:blipFill>
          <p:spPr>
            <a:xfrm>
              <a:off x="554927" y="3077510"/>
              <a:ext cx="191250" cy="180000"/>
            </a:xfrm>
            <a:prstGeom prst="rect">
              <a:avLst/>
            </a:prstGeom>
          </p:spPr>
        </p:pic>
      </p:grpSp>
      <p:grpSp>
        <p:nvGrpSpPr>
          <p:cNvPr id="49" name="Grup 48"/>
          <p:cNvGrpSpPr/>
          <p:nvPr/>
        </p:nvGrpSpPr>
        <p:grpSpPr>
          <a:xfrm>
            <a:off x="554927" y="4033499"/>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Çocuğunuzun da bu alışkanlıkları kazanmasını sağlayın. </a:t>
              </a:r>
            </a:p>
          </p:txBody>
        </p:sp>
        <p:pic>
          <p:nvPicPr>
            <p:cNvPr id="51" name="Resim 50"/>
            <p:cNvPicPr>
              <a:picLocks noChangeAspect="1"/>
            </p:cNvPicPr>
            <p:nvPr/>
          </p:nvPicPr>
          <p:blipFill>
            <a:blip r:embed="rId4"/>
            <a:stretch>
              <a:fillRect/>
            </a:stretch>
          </p:blipFill>
          <p:spPr>
            <a:xfrm>
              <a:off x="554927" y="3077510"/>
              <a:ext cx="191250" cy="180000"/>
            </a:xfrm>
            <a:prstGeom prst="rect">
              <a:avLst/>
            </a:prstGeom>
          </p:spPr>
        </p:pic>
      </p:grpSp>
      <p:grpSp>
        <p:nvGrpSpPr>
          <p:cNvPr id="52" name="Grup 51"/>
          <p:cNvGrpSpPr/>
          <p:nvPr/>
        </p:nvGrpSpPr>
        <p:grpSpPr>
          <a:xfrm>
            <a:off x="554927" y="4393652"/>
            <a:ext cx="6287250" cy="646331"/>
            <a:chOff x="554927" y="2970954"/>
            <a:chExt cx="6287250" cy="646331"/>
          </a:xfrm>
        </p:grpSpPr>
        <p:sp>
          <p:nvSpPr>
            <p:cNvPr id="53" name="Dikdörtgen 52"/>
            <p:cNvSpPr/>
            <p:nvPr/>
          </p:nvSpPr>
          <p:spPr>
            <a:xfrm>
              <a:off x="746177" y="2970954"/>
              <a:ext cx="6096000" cy="646331"/>
            </a:xfrm>
            <a:prstGeom prst="rect">
              <a:avLst/>
            </a:prstGeom>
          </p:spPr>
          <p:txBody>
            <a:bodyPr>
              <a:spAutoFit/>
            </a:bodyPr>
            <a:lstStyle/>
            <a:p>
              <a:r>
                <a:rPr lang="tr-TR" dirty="0">
                  <a:solidFill>
                    <a:srgbClr val="575757"/>
                  </a:solidFill>
                </a:rPr>
                <a:t>Kişisel bakım aletlerinin kullanımını çocuğunuza öğretin ve yaşına uygun olanları temin edin.</a:t>
              </a:r>
            </a:p>
          </p:txBody>
        </p:sp>
        <p:pic>
          <p:nvPicPr>
            <p:cNvPr id="54" name="Resim 53"/>
            <p:cNvPicPr>
              <a:picLocks noChangeAspect="1"/>
            </p:cNvPicPr>
            <p:nvPr/>
          </p:nvPicPr>
          <p:blipFill>
            <a:blip r:embed="rId4"/>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12314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50"/>
                                        <p:tgtEl>
                                          <p:spTgt spid="2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250"/>
                                        <p:tgtEl>
                                          <p:spTgt spid="46"/>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50"/>
                                        <p:tgtEl>
                                          <p:spTgt spid="49"/>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6350161" cy="2246769"/>
          </a:xfrm>
          <a:prstGeom prst="rect">
            <a:avLst/>
          </a:prstGeom>
          <a:noFill/>
        </p:spPr>
        <p:txBody>
          <a:bodyPr wrap="square" rtlCol="0">
            <a:spAutoFit/>
          </a:bodyPr>
          <a:lstStyle/>
          <a:p>
            <a:r>
              <a:rPr lang="tr-TR" sz="2000" dirty="0">
                <a:solidFill>
                  <a:srgbClr val="575757"/>
                </a:solidFill>
              </a:rPr>
              <a:t>Bedenimize dikkat ettiğimiz kadar kıyafetlerimize de </a:t>
            </a:r>
          </a:p>
          <a:p>
            <a:r>
              <a:rPr lang="tr-TR" sz="2000" dirty="0">
                <a:solidFill>
                  <a:srgbClr val="575757"/>
                </a:solidFill>
              </a:rPr>
              <a:t>dikkat etmemiz gerekir. Giysilerimiz hava, toz, ısı, ışık </a:t>
            </a:r>
          </a:p>
          <a:p>
            <a:r>
              <a:rPr lang="tr-TR" sz="2000" dirty="0">
                <a:solidFill>
                  <a:srgbClr val="575757"/>
                </a:solidFill>
              </a:rPr>
              <a:t>gibi dış etkenlerin vücudumuza zarar vermesini engeller. </a:t>
            </a:r>
          </a:p>
          <a:p>
            <a:r>
              <a:rPr lang="tr-TR" sz="2000" dirty="0">
                <a:solidFill>
                  <a:srgbClr val="575757"/>
                </a:solidFill>
              </a:rPr>
              <a:t>Giyinmenin temel amacı vücudu bu dış etmenlerden </a:t>
            </a:r>
          </a:p>
          <a:p>
            <a:r>
              <a:rPr lang="tr-TR" sz="2000" dirty="0">
                <a:solidFill>
                  <a:srgbClr val="575757"/>
                </a:solidFill>
              </a:rPr>
              <a:t>korumaktır. Kıyafet seçerken bu amaç göz ardı edilmemeli, </a:t>
            </a:r>
          </a:p>
          <a:p>
            <a:r>
              <a:rPr lang="tr-TR" sz="2000" dirty="0">
                <a:solidFill>
                  <a:srgbClr val="575757"/>
                </a:solidFill>
              </a:rPr>
              <a:t>şıklıktan önce sağlık gözetilmelidir. Şıklığınız için </a:t>
            </a:r>
          </a:p>
          <a:p>
            <a:r>
              <a:rPr lang="tr-TR" sz="2000" dirty="0">
                <a:solidFill>
                  <a:srgbClr val="575757"/>
                </a:solidFill>
              </a:rPr>
              <a:t>sağlığınızı feda etmeyin!</a:t>
            </a:r>
          </a:p>
        </p:txBody>
      </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382845"/>
            <a:ext cx="7205030" cy="1015663"/>
            <a:chOff x="554927" y="1881525"/>
            <a:chExt cx="7205030" cy="1015663"/>
          </a:xfrm>
        </p:grpSpPr>
        <p:sp>
          <p:nvSpPr>
            <p:cNvPr id="16" name="Metin kutusu 15"/>
            <p:cNvSpPr txBox="1"/>
            <p:nvPr/>
          </p:nvSpPr>
          <p:spPr>
            <a:xfrm>
              <a:off x="746177" y="1881525"/>
              <a:ext cx="7013780" cy="1015663"/>
            </a:xfrm>
            <a:prstGeom prst="rect">
              <a:avLst/>
            </a:prstGeom>
            <a:noFill/>
          </p:spPr>
          <p:txBody>
            <a:bodyPr wrap="none" rtlCol="0">
              <a:spAutoFit/>
            </a:bodyPr>
            <a:lstStyle/>
            <a:p>
              <a:r>
                <a:rPr lang="tr-TR" sz="2000" dirty="0">
                  <a:solidFill>
                    <a:srgbClr val="575757"/>
                  </a:solidFill>
                </a:rPr>
                <a:t>Doku beslenmesini bozabilecek dar kıyafetleri değil, vücudunuzun</a:t>
              </a:r>
            </a:p>
            <a:p>
              <a:r>
                <a:rPr lang="tr-TR" sz="2000" dirty="0">
                  <a:solidFill>
                    <a:srgbClr val="575757"/>
                  </a:solidFill>
                </a:rPr>
                <a:t>ve dokularınızın hava almasına imkân veren, rahat ve sağlıklı</a:t>
              </a:r>
            </a:p>
            <a:p>
              <a:r>
                <a:rPr lang="tr-TR" sz="2000" dirty="0">
                  <a:solidFill>
                    <a:srgbClr val="575757"/>
                  </a:solidFill>
                </a:rPr>
                <a:t>giysileri tercih edin.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7" name="Grup 26"/>
          <p:cNvGrpSpPr/>
          <p:nvPr/>
        </p:nvGrpSpPr>
        <p:grpSpPr>
          <a:xfrm>
            <a:off x="554927" y="2319851"/>
            <a:ext cx="7030623" cy="707886"/>
            <a:chOff x="554927" y="1881525"/>
            <a:chExt cx="7030623" cy="707886"/>
          </a:xfrm>
        </p:grpSpPr>
        <p:sp>
          <p:nvSpPr>
            <p:cNvPr id="28" name="Metin kutusu 27"/>
            <p:cNvSpPr txBox="1"/>
            <p:nvPr/>
          </p:nvSpPr>
          <p:spPr>
            <a:xfrm>
              <a:off x="746177" y="1881525"/>
              <a:ext cx="6839373" cy="707886"/>
            </a:xfrm>
            <a:prstGeom prst="rect">
              <a:avLst/>
            </a:prstGeom>
            <a:noFill/>
          </p:spPr>
          <p:txBody>
            <a:bodyPr wrap="none" rtlCol="0">
              <a:spAutoFit/>
            </a:bodyPr>
            <a:lstStyle/>
            <a:p>
              <a:r>
                <a:rPr lang="tr-TR" sz="2000" dirty="0">
                  <a:solidFill>
                    <a:srgbClr val="575757"/>
                  </a:solidFill>
                </a:rPr>
                <a:t>Cildinizi havasız bırakmayın, petrol ve yan ürünlerinden üretilen,</a:t>
              </a:r>
            </a:p>
            <a:p>
              <a:r>
                <a:rPr lang="tr-TR" sz="2000" dirty="0">
                  <a:solidFill>
                    <a:srgbClr val="575757"/>
                  </a:solidFill>
                </a:rPr>
                <a:t>hava geçirmeyen kıyafetleri tercih etmeyin.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2936596"/>
            <a:ext cx="5422939" cy="707886"/>
            <a:chOff x="554927" y="1881525"/>
            <a:chExt cx="5422939" cy="707886"/>
          </a:xfrm>
        </p:grpSpPr>
        <p:sp>
          <p:nvSpPr>
            <p:cNvPr id="40" name="Metin kutusu 39"/>
            <p:cNvSpPr txBox="1"/>
            <p:nvPr/>
          </p:nvSpPr>
          <p:spPr>
            <a:xfrm>
              <a:off x="746177" y="1881525"/>
              <a:ext cx="5231689" cy="707886"/>
            </a:xfrm>
            <a:prstGeom prst="rect">
              <a:avLst/>
            </a:prstGeom>
            <a:noFill/>
          </p:spPr>
          <p:txBody>
            <a:bodyPr wrap="none" rtlCol="0">
              <a:spAutoFit/>
            </a:bodyPr>
            <a:lstStyle/>
            <a:p>
              <a:r>
                <a:rPr lang="tr-TR" sz="2000" dirty="0">
                  <a:solidFill>
                    <a:srgbClr val="575757"/>
                  </a:solidFill>
                </a:rPr>
                <a:t>Alerjik bir bünyeniz varsa alerjiyi tetikleyebilecek</a:t>
              </a:r>
            </a:p>
            <a:p>
              <a:r>
                <a:rPr lang="tr-TR" sz="2000" dirty="0">
                  <a:solidFill>
                    <a:srgbClr val="575757"/>
                  </a:solidFill>
                </a:rPr>
                <a:t>hammaddelerden üretilen kıyafetlerden kaçının.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522308"/>
            <a:ext cx="5762199" cy="707886"/>
            <a:chOff x="554927" y="1881525"/>
            <a:chExt cx="5762199" cy="707886"/>
          </a:xfrm>
        </p:grpSpPr>
        <p:sp>
          <p:nvSpPr>
            <p:cNvPr id="43" name="Metin kutusu 42"/>
            <p:cNvSpPr txBox="1"/>
            <p:nvPr/>
          </p:nvSpPr>
          <p:spPr>
            <a:xfrm>
              <a:off x="746177" y="1881525"/>
              <a:ext cx="5570949" cy="707886"/>
            </a:xfrm>
            <a:prstGeom prst="rect">
              <a:avLst/>
            </a:prstGeom>
            <a:noFill/>
          </p:spPr>
          <p:txBody>
            <a:bodyPr wrap="none" rtlCol="0">
              <a:spAutoFit/>
            </a:bodyPr>
            <a:lstStyle/>
            <a:p>
              <a:r>
                <a:rPr lang="tr-TR" sz="2000" dirty="0">
                  <a:solidFill>
                    <a:srgbClr val="575757"/>
                  </a:solidFill>
                </a:rPr>
                <a:t>Soğuk havalarda kalın ve tek katlı giysiler değil, ince </a:t>
              </a:r>
            </a:p>
            <a:p>
              <a:r>
                <a:rPr lang="tr-TR" sz="2000" dirty="0">
                  <a:solidFill>
                    <a:srgbClr val="575757"/>
                  </a:solidFill>
                </a:rPr>
                <a:t>ve çok katlı giysiler tercih edin.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4112208"/>
            <a:ext cx="5901596" cy="400110"/>
            <a:chOff x="554927" y="1881525"/>
            <a:chExt cx="5901596" cy="400110"/>
          </a:xfrm>
        </p:grpSpPr>
        <p:sp>
          <p:nvSpPr>
            <p:cNvPr id="46" name="Metin kutusu 45"/>
            <p:cNvSpPr txBox="1"/>
            <p:nvPr/>
          </p:nvSpPr>
          <p:spPr>
            <a:xfrm>
              <a:off x="746177" y="1881525"/>
              <a:ext cx="5710346" cy="400110"/>
            </a:xfrm>
            <a:prstGeom prst="rect">
              <a:avLst/>
            </a:prstGeom>
            <a:noFill/>
          </p:spPr>
          <p:txBody>
            <a:bodyPr wrap="none" rtlCol="0">
              <a:spAutoFit/>
            </a:bodyPr>
            <a:lstStyle/>
            <a:p>
              <a:r>
                <a:rPr lang="tr-TR" sz="2000" dirty="0">
                  <a:solidFill>
                    <a:srgbClr val="575757"/>
                  </a:solidFill>
                </a:rPr>
                <a:t>Yumuşak ve cildi tahriş etmeyecek kıyafetler kullanın.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54927" y="4437363"/>
            <a:ext cx="5341506" cy="707886"/>
            <a:chOff x="554927" y="1881525"/>
            <a:chExt cx="5341506" cy="707886"/>
          </a:xfrm>
        </p:grpSpPr>
        <p:sp>
          <p:nvSpPr>
            <p:cNvPr id="49" name="Metin kutusu 48"/>
            <p:cNvSpPr txBox="1"/>
            <p:nvPr/>
          </p:nvSpPr>
          <p:spPr>
            <a:xfrm>
              <a:off x="746177" y="1881525"/>
              <a:ext cx="5150256" cy="707886"/>
            </a:xfrm>
            <a:prstGeom prst="rect">
              <a:avLst/>
            </a:prstGeom>
            <a:noFill/>
          </p:spPr>
          <p:txBody>
            <a:bodyPr wrap="none" rtlCol="0">
              <a:spAutoFit/>
            </a:bodyPr>
            <a:lstStyle/>
            <a:p>
              <a:r>
                <a:rPr lang="tr-TR" sz="2000" dirty="0">
                  <a:solidFill>
                    <a:srgbClr val="575757"/>
                  </a:solidFill>
                </a:rPr>
                <a:t>Güneşin zararlı ışınlarına maruz kalmayın, şapka</a:t>
              </a:r>
            </a:p>
            <a:p>
              <a:r>
                <a:rPr lang="tr-TR" sz="2000" dirty="0">
                  <a:solidFill>
                    <a:srgbClr val="575757"/>
                  </a:solidFill>
                </a:rPr>
                <a:t>ve güneş gözlüğü kullanın.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31"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9528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50"/>
                                        <p:tgtEl>
                                          <p:spTgt spid="4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50"/>
                                        <p:tgtEl>
                                          <p:spTgt spid="48"/>
                                        </p:tgtEl>
                                      </p:cBhvr>
                                    </p:animEffect>
                                  </p:childTnLst>
                                </p:cTn>
                              </p:par>
                            </p:childTnLst>
                          </p:cTn>
                        </p:par>
                        <p:par>
                          <p:cTn id="53" fill="hold">
                            <p:stCondLst>
                              <p:cond delay="2750"/>
                            </p:stCondLst>
                            <p:childTnLst>
                              <p:par>
                                <p:cTn id="54" presetID="2" presetClass="entr" presetSubtype="2"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250" fill="hold"/>
                                        <p:tgtEl>
                                          <p:spTgt spid="31"/>
                                        </p:tgtEl>
                                        <p:attrNameLst>
                                          <p:attrName>ppt_x</p:attrName>
                                        </p:attrNameLst>
                                      </p:cBhvr>
                                      <p:tavLst>
                                        <p:tav tm="0">
                                          <p:val>
                                            <p:strVal val="1+#ppt_w/2"/>
                                          </p:val>
                                        </p:tav>
                                        <p:tav tm="100000">
                                          <p:val>
                                            <p:strVal val="#ppt_x"/>
                                          </p:val>
                                        </p:tav>
                                      </p:tavLst>
                                    </p:anim>
                                    <p:anim calcmode="lin" valueType="num">
                                      <p:cBhvr additive="base">
                                        <p:cTn id="57"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340900"/>
            <a:ext cx="6568445" cy="707886"/>
            <a:chOff x="554927" y="1881525"/>
            <a:chExt cx="6568445" cy="707886"/>
          </a:xfrm>
        </p:grpSpPr>
        <p:sp>
          <p:nvSpPr>
            <p:cNvPr id="16" name="Metin kutusu 15"/>
            <p:cNvSpPr txBox="1"/>
            <p:nvPr/>
          </p:nvSpPr>
          <p:spPr>
            <a:xfrm>
              <a:off x="746177" y="1881525"/>
              <a:ext cx="6377195" cy="707886"/>
            </a:xfrm>
            <a:prstGeom prst="rect">
              <a:avLst/>
            </a:prstGeom>
            <a:noFill/>
          </p:spPr>
          <p:txBody>
            <a:bodyPr wrap="none" rtlCol="0">
              <a:spAutoFit/>
            </a:bodyPr>
            <a:lstStyle/>
            <a:p>
              <a:r>
                <a:rPr lang="tr-TR" sz="2000" dirty="0">
                  <a:solidFill>
                    <a:srgbClr val="575757"/>
                  </a:solidFill>
                </a:rPr>
                <a:t>Sadece zevkinize ve görünüşünüze göre değil, çevre ve iklim</a:t>
              </a:r>
            </a:p>
            <a:p>
              <a:r>
                <a:rPr lang="tr-TR" sz="2000" dirty="0">
                  <a:solidFill>
                    <a:srgbClr val="575757"/>
                  </a:solidFill>
                </a:rPr>
                <a:t>şartlarını da gözeterek kıyafet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7" name="Grup 26"/>
          <p:cNvGrpSpPr/>
          <p:nvPr/>
        </p:nvGrpSpPr>
        <p:grpSpPr>
          <a:xfrm>
            <a:off x="554927" y="1976750"/>
            <a:ext cx="6293690" cy="707886"/>
            <a:chOff x="554927" y="1881525"/>
            <a:chExt cx="6293690" cy="707886"/>
          </a:xfrm>
        </p:grpSpPr>
        <p:sp>
          <p:nvSpPr>
            <p:cNvPr id="28" name="Metin kutusu 27"/>
            <p:cNvSpPr txBox="1"/>
            <p:nvPr/>
          </p:nvSpPr>
          <p:spPr>
            <a:xfrm>
              <a:off x="746177" y="1881525"/>
              <a:ext cx="6102440" cy="707886"/>
            </a:xfrm>
            <a:prstGeom prst="rect">
              <a:avLst/>
            </a:prstGeom>
            <a:noFill/>
          </p:spPr>
          <p:txBody>
            <a:bodyPr wrap="none" rtlCol="0">
              <a:spAutoFit/>
            </a:bodyPr>
            <a:lstStyle/>
            <a:p>
              <a:r>
                <a:rPr lang="tr-TR" sz="2000" dirty="0">
                  <a:solidFill>
                    <a:srgbClr val="575757"/>
                  </a:solidFill>
                </a:rPr>
                <a:t>Seçtiğiniz kıyafetlerin özellikle de iç çamaşırlarınızın </a:t>
              </a:r>
            </a:p>
            <a:p>
              <a:r>
                <a:rPr lang="tr-TR" sz="2000" dirty="0">
                  <a:solidFill>
                    <a:srgbClr val="575757"/>
                  </a:solidFill>
                </a:rPr>
                <a:t>üretildiği maddelerin sentetik olmamasına özen gösterin.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2585095"/>
            <a:ext cx="5518670" cy="707886"/>
            <a:chOff x="554927" y="1881525"/>
            <a:chExt cx="5518670" cy="707886"/>
          </a:xfrm>
        </p:grpSpPr>
        <p:sp>
          <p:nvSpPr>
            <p:cNvPr id="40" name="Metin kutusu 39"/>
            <p:cNvSpPr txBox="1"/>
            <p:nvPr/>
          </p:nvSpPr>
          <p:spPr>
            <a:xfrm>
              <a:off x="746177" y="1881525"/>
              <a:ext cx="5327420" cy="707886"/>
            </a:xfrm>
            <a:prstGeom prst="rect">
              <a:avLst/>
            </a:prstGeom>
            <a:noFill/>
          </p:spPr>
          <p:txBody>
            <a:bodyPr wrap="none" rtlCol="0">
              <a:spAutoFit/>
            </a:bodyPr>
            <a:lstStyle/>
            <a:p>
              <a:r>
                <a:rPr lang="tr-TR" sz="2000" dirty="0">
                  <a:solidFill>
                    <a:srgbClr val="575757"/>
                  </a:solidFill>
                </a:rPr>
                <a:t>Yaz aylarında koyu renkler giymeyin, güneş ışığını </a:t>
              </a:r>
            </a:p>
            <a:p>
              <a:r>
                <a:rPr lang="tr-TR" sz="2000" dirty="0">
                  <a:solidFill>
                    <a:srgbClr val="575757"/>
                  </a:solidFill>
                </a:rPr>
                <a:t>yansıtan açık renkli kıyafetleri tercih edin.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213698"/>
            <a:ext cx="5762199" cy="707886"/>
            <a:chOff x="554927" y="1881525"/>
            <a:chExt cx="5762199" cy="707886"/>
          </a:xfrm>
        </p:grpSpPr>
        <p:sp>
          <p:nvSpPr>
            <p:cNvPr id="43" name="Metin kutusu 42"/>
            <p:cNvSpPr txBox="1"/>
            <p:nvPr/>
          </p:nvSpPr>
          <p:spPr>
            <a:xfrm>
              <a:off x="746177" y="1881525"/>
              <a:ext cx="5570949" cy="707886"/>
            </a:xfrm>
            <a:prstGeom prst="rect">
              <a:avLst/>
            </a:prstGeom>
            <a:noFill/>
          </p:spPr>
          <p:txBody>
            <a:bodyPr wrap="none" rtlCol="0">
              <a:spAutoFit/>
            </a:bodyPr>
            <a:lstStyle/>
            <a:p>
              <a:r>
                <a:rPr lang="tr-TR" sz="2000" dirty="0">
                  <a:solidFill>
                    <a:srgbClr val="575757"/>
                  </a:solidFill>
                </a:rPr>
                <a:t>Sıcak havalarda teri emebilen kumaşlardan yapılmış </a:t>
              </a:r>
            </a:p>
            <a:p>
              <a:r>
                <a:rPr lang="tr-TR" sz="2000" dirty="0">
                  <a:solidFill>
                    <a:srgbClr val="575757"/>
                  </a:solidFill>
                </a:rPr>
                <a:t>giyecekler kullanın.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3835371"/>
            <a:ext cx="5273282" cy="707886"/>
            <a:chOff x="554927" y="1881525"/>
            <a:chExt cx="5273282" cy="707886"/>
          </a:xfrm>
        </p:grpSpPr>
        <p:sp>
          <p:nvSpPr>
            <p:cNvPr id="46" name="Metin kutusu 45"/>
            <p:cNvSpPr txBox="1"/>
            <p:nvPr/>
          </p:nvSpPr>
          <p:spPr>
            <a:xfrm>
              <a:off x="746177" y="1881525"/>
              <a:ext cx="5082032" cy="707886"/>
            </a:xfrm>
            <a:prstGeom prst="rect">
              <a:avLst/>
            </a:prstGeom>
            <a:noFill/>
          </p:spPr>
          <p:txBody>
            <a:bodyPr wrap="none" rtlCol="0">
              <a:spAutoFit/>
            </a:bodyPr>
            <a:lstStyle/>
            <a:p>
              <a:r>
                <a:rPr lang="tr-TR" sz="2000" dirty="0">
                  <a:solidFill>
                    <a:srgbClr val="575757"/>
                  </a:solidFill>
                </a:rPr>
                <a:t>Soğuk havalarda kalın ve tek katlı giysiler değil, </a:t>
              </a:r>
            </a:p>
            <a:p>
              <a:r>
                <a:rPr lang="tr-TR" sz="2000" dirty="0">
                  <a:solidFill>
                    <a:srgbClr val="575757"/>
                  </a:solidFill>
                </a:rPr>
                <a:t>ince ve çok katlı giysiler tercih edin.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54927" y="4456968"/>
            <a:ext cx="5480647" cy="707886"/>
            <a:chOff x="554927" y="1881525"/>
            <a:chExt cx="5480647" cy="707886"/>
          </a:xfrm>
        </p:grpSpPr>
        <p:sp>
          <p:nvSpPr>
            <p:cNvPr id="49" name="Metin kutusu 48"/>
            <p:cNvSpPr txBox="1"/>
            <p:nvPr/>
          </p:nvSpPr>
          <p:spPr>
            <a:xfrm>
              <a:off x="746177" y="1881525"/>
              <a:ext cx="5289397" cy="707886"/>
            </a:xfrm>
            <a:prstGeom prst="rect">
              <a:avLst/>
            </a:prstGeom>
            <a:noFill/>
          </p:spPr>
          <p:txBody>
            <a:bodyPr wrap="none" rtlCol="0">
              <a:spAutoFit/>
            </a:bodyPr>
            <a:lstStyle/>
            <a:p>
              <a:r>
                <a:rPr lang="tr-TR" sz="2000" dirty="0">
                  <a:solidFill>
                    <a:srgbClr val="575757"/>
                  </a:solidFill>
                </a:rPr>
                <a:t>Alerjik bir bünyeniz varsa alerjiyi tetikleyebilecek </a:t>
              </a:r>
            </a:p>
            <a:p>
              <a:r>
                <a:rPr lang="tr-TR" sz="2000" dirty="0">
                  <a:solidFill>
                    <a:srgbClr val="575757"/>
                  </a:solidFill>
                </a:rPr>
                <a:t>hammaddelerden üretilen kıyafetlerden kaçının.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32"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166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50"/>
                                        <p:tgtEl>
                                          <p:spTgt spid="4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50"/>
                                        <p:tgtEl>
                                          <p:spTgt spid="48"/>
                                        </p:tgtEl>
                                      </p:cBhvr>
                                    </p:animEffect>
                                  </p:childTnLst>
                                </p:cTn>
                              </p:par>
                            </p:childTnLst>
                          </p:cTn>
                        </p:par>
                        <p:par>
                          <p:cTn id="53" fill="hold">
                            <p:stCondLst>
                              <p:cond delay="2750"/>
                            </p:stCondLst>
                            <p:childTnLst>
                              <p:par>
                                <p:cTn id="54" presetID="2" presetClass="entr" presetSubtype="2"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250" fill="hold"/>
                                        <p:tgtEl>
                                          <p:spTgt spid="32"/>
                                        </p:tgtEl>
                                        <p:attrNameLst>
                                          <p:attrName>ppt_x</p:attrName>
                                        </p:attrNameLst>
                                      </p:cBhvr>
                                      <p:tavLst>
                                        <p:tav tm="0">
                                          <p:val>
                                            <p:strVal val="1+#ppt_w/2"/>
                                          </p:val>
                                        </p:tav>
                                        <p:tav tm="100000">
                                          <p:val>
                                            <p:strVal val="#ppt_x"/>
                                          </p:val>
                                        </p:tav>
                                      </p:tavLst>
                                    </p:anim>
                                    <p:anim calcmode="lin" valueType="num">
                                      <p:cBhvr additive="base">
                                        <p:cTn id="57" dur="2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5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32" name="Metin kutusu 31"/>
          <p:cNvSpPr txBox="1"/>
          <p:nvPr/>
        </p:nvSpPr>
        <p:spPr>
          <a:xfrm>
            <a:off x="1005714" y="1089898"/>
            <a:ext cx="3448380" cy="1107996"/>
          </a:xfrm>
          <a:prstGeom prst="rect">
            <a:avLst/>
          </a:prstGeom>
          <a:noFill/>
        </p:spPr>
        <p:txBody>
          <a:bodyPr wrap="none" rtlCol="0">
            <a:spAutoFit/>
          </a:bodyPr>
          <a:lstStyle/>
          <a:p>
            <a:r>
              <a:rPr lang="tr-TR" sz="6600" b="1" dirty="0">
                <a:solidFill>
                  <a:srgbClr val="EE7430"/>
                </a:solidFill>
              </a:rPr>
              <a:t>Öncelikle</a:t>
            </a:r>
          </a:p>
        </p:txBody>
      </p:sp>
      <p:sp>
        <p:nvSpPr>
          <p:cNvPr id="33" name="Metin kutusu 32"/>
          <p:cNvSpPr txBox="1"/>
          <p:nvPr/>
        </p:nvSpPr>
        <p:spPr>
          <a:xfrm>
            <a:off x="1077141" y="2105561"/>
            <a:ext cx="5372820" cy="1323439"/>
          </a:xfrm>
          <a:prstGeom prst="rect">
            <a:avLst/>
          </a:prstGeom>
          <a:noFill/>
        </p:spPr>
        <p:txBody>
          <a:bodyPr wrap="square" rtlCol="0">
            <a:spAutoFit/>
          </a:bodyPr>
          <a:lstStyle/>
          <a:p>
            <a:r>
              <a:rPr lang="tr-TR" sz="4000" b="1" dirty="0">
                <a:solidFill>
                  <a:srgbClr val="E61F4F"/>
                </a:solidFill>
              </a:rPr>
              <a:t>Kendiniz için </a:t>
            </a:r>
            <a:r>
              <a:rPr lang="tr-TR" sz="4000" b="1" dirty="0">
                <a:solidFill>
                  <a:srgbClr val="231F20"/>
                </a:solidFill>
              </a:rPr>
              <a:t>sağlığınıza </a:t>
            </a:r>
          </a:p>
          <a:p>
            <a:r>
              <a:rPr lang="tr-TR" sz="4000" b="1" dirty="0">
                <a:solidFill>
                  <a:srgbClr val="231F20"/>
                </a:solidFill>
              </a:rPr>
              <a:t>dikkat edin.</a:t>
            </a:r>
          </a:p>
        </p:txBody>
      </p:sp>
    </p:spTree>
    <p:extLst>
      <p:ext uri="{BB962C8B-B14F-4D97-AF65-F5344CB8AC3E}">
        <p14:creationId xmlns:p14="http://schemas.microsoft.com/office/powerpoint/2010/main" val="32771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250" fill="hold"/>
                                        <p:tgtEl>
                                          <p:spTgt spid="42"/>
                                        </p:tgtEl>
                                        <p:attrNameLst>
                                          <p:attrName>ppt_x</p:attrName>
                                        </p:attrNameLst>
                                      </p:cBhvr>
                                      <p:tavLst>
                                        <p:tav tm="0">
                                          <p:val>
                                            <p:strVal val="1+#ppt_w/2"/>
                                          </p:val>
                                        </p:tav>
                                        <p:tav tm="100000">
                                          <p:val>
                                            <p:strVal val="#ppt_x"/>
                                          </p:val>
                                        </p:tav>
                                      </p:tavLst>
                                    </p:anim>
                                    <p:anim calcmode="lin" valueType="num">
                                      <p:cBhvr additive="base">
                                        <p:cTn id="19" dur="25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25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250" fill="hold"/>
                                        <p:tgtEl>
                                          <p:spTgt spid="43"/>
                                        </p:tgtEl>
                                        <p:attrNameLst>
                                          <p:attrName>ppt_x</p:attrName>
                                        </p:attrNameLst>
                                      </p:cBhvr>
                                      <p:tavLst>
                                        <p:tav tm="0">
                                          <p:val>
                                            <p:strVal val="1+#ppt_w/2"/>
                                          </p:val>
                                        </p:tav>
                                        <p:tav tm="100000">
                                          <p:val>
                                            <p:strVal val="#ppt_x"/>
                                          </p:val>
                                        </p:tav>
                                      </p:tavLst>
                                    </p:anim>
                                    <p:anim calcmode="lin" valueType="num">
                                      <p:cBhvr additive="base">
                                        <p:cTn id="23" dur="25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0-#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43" grpId="0" animBg="1"/>
      <p:bldP spid="27" grpId="0" animBg="1"/>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756079"/>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556568" y="3130912"/>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6568" y="3948609"/>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4513283"/>
            <a:ext cx="4814247" cy="646331"/>
            <a:chOff x="554927" y="1881525"/>
            <a:chExt cx="4814247" cy="646331"/>
          </a:xfrm>
        </p:grpSpPr>
        <p:sp>
          <p:nvSpPr>
            <p:cNvPr id="59" name="Metin kutusu 58"/>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575757"/>
                </a:solidFill>
              </a:rPr>
              <a:t>Ayakkabı deyip geçme!</a:t>
            </a:r>
          </a:p>
        </p:txBody>
      </p:sp>
      <p:sp>
        <p:nvSpPr>
          <p:cNvPr id="2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50"/>
                                        <p:tgtEl>
                                          <p:spTgt spid="3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250"/>
                                        <p:tgtEl>
                                          <p:spTgt spid="5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250"/>
                                        <p:tgtEl>
                                          <p:spTgt spid="58"/>
                                        </p:tgtEl>
                                      </p:cBhvr>
                                    </p:animEffect>
                                  </p:childTnLst>
                                </p:cTn>
                              </p:par>
                            </p:childTnLst>
                          </p:cTn>
                        </p:par>
                        <p:par>
                          <p:cTn id="49" fill="hold">
                            <p:stCondLst>
                              <p:cond delay="2500"/>
                            </p:stCondLst>
                            <p:childTnLst>
                              <p:par>
                                <p:cTn id="50" presetID="2" presetClass="entr" presetSubtype="2"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250" fill="hold"/>
                                        <p:tgtEl>
                                          <p:spTgt spid="27"/>
                                        </p:tgtEl>
                                        <p:attrNameLst>
                                          <p:attrName>ppt_x</p:attrName>
                                        </p:attrNameLst>
                                      </p:cBhvr>
                                      <p:tavLst>
                                        <p:tav tm="0">
                                          <p:val>
                                            <p:strVal val="1+#ppt_w/2"/>
                                          </p:val>
                                        </p:tav>
                                        <p:tav tm="100000">
                                          <p:val>
                                            <p:strVal val="#ppt_x"/>
                                          </p:val>
                                        </p:tav>
                                      </p:tavLst>
                                    </p:anim>
                                    <p:anim calcmode="lin" valueType="num">
                                      <p:cBhvr additive="base">
                                        <p:cTn id="53"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2163172"/>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556568" y="2925845"/>
            <a:ext cx="5653451" cy="646331"/>
            <a:chOff x="554927" y="1881525"/>
            <a:chExt cx="5653451" cy="646331"/>
          </a:xfrm>
        </p:grpSpPr>
        <p:sp>
          <p:nvSpPr>
            <p:cNvPr id="32" name="Metin kutusu 31"/>
            <p:cNvSpPr txBox="1"/>
            <p:nvPr/>
          </p:nvSpPr>
          <p:spPr>
            <a:xfrm>
              <a:off x="746177" y="1881525"/>
              <a:ext cx="5462201" cy="646331"/>
            </a:xfrm>
            <a:prstGeom prst="rect">
              <a:avLst/>
            </a:prstGeom>
            <a:noFill/>
          </p:spPr>
          <p:txBody>
            <a:bodyPr wrap="none" rtlCol="0">
              <a:spAutoFit/>
            </a:bodyPr>
            <a:lstStyle/>
            <a:p>
              <a:r>
                <a:rPr lang="tr-TR" dirty="0">
                  <a:solidFill>
                    <a:srgbClr val="575757"/>
                  </a:solidFill>
                </a:rPr>
                <a:t>Parmak uçlarınızın ayakkabı burnuna temas etmemesine</a:t>
              </a:r>
            </a:p>
            <a:p>
              <a:r>
                <a:rPr lang="tr-TR" dirty="0">
                  <a:solidFill>
                    <a:srgbClr val="575757"/>
                  </a:solidFill>
                </a:rPr>
                <a:t>dikkat edin.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6568" y="3693682"/>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749832"/>
            <a:ext cx="1327608" cy="369332"/>
          </a:xfrm>
          <a:prstGeom prst="rect">
            <a:avLst/>
          </a:prstGeom>
        </p:spPr>
        <p:txBody>
          <a:bodyPr wrap="none">
            <a:spAutoFit/>
          </a:bodyPr>
          <a:lstStyle/>
          <a:p>
            <a:r>
              <a:rPr lang="tr-TR" b="1" dirty="0">
                <a:solidFill>
                  <a:srgbClr val="575757"/>
                </a:solidFill>
              </a:rPr>
              <a:t>Bu nedenle;</a:t>
            </a:r>
          </a:p>
        </p:txBody>
      </p:sp>
      <p:sp>
        <p:nvSpPr>
          <p:cNvPr id="2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50"/>
                                        <p:tgtEl>
                                          <p:spTgt spid="3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250"/>
                                        <p:tgtEl>
                                          <p:spTgt spid="52"/>
                                        </p:tgtEl>
                                      </p:cBhvr>
                                    </p:animEffect>
                                  </p:childTnLst>
                                </p:cTn>
                              </p:par>
                            </p:childTnLst>
                          </p:cTn>
                        </p:par>
                        <p:par>
                          <p:cTn id="45" fill="hold">
                            <p:stCondLst>
                              <p:cond delay="2250"/>
                            </p:stCondLst>
                            <p:childTnLst>
                              <p:par>
                                <p:cTn id="46" presetID="2" presetClass="entr" presetSubtype="2"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250" fill="hold"/>
                                        <p:tgtEl>
                                          <p:spTgt spid="23"/>
                                        </p:tgtEl>
                                        <p:attrNameLst>
                                          <p:attrName>ppt_x</p:attrName>
                                        </p:attrNameLst>
                                      </p:cBhvr>
                                      <p:tavLst>
                                        <p:tav tm="0">
                                          <p:val>
                                            <p:strVal val="1+#ppt_w/2"/>
                                          </p:val>
                                        </p:tav>
                                        <p:tav tm="100000">
                                          <p:val>
                                            <p:strVal val="#ppt_x"/>
                                          </p:val>
                                        </p:tav>
                                      </p:tavLst>
                                    </p:anim>
                                    <p:anim calcmode="lin" valueType="num">
                                      <p:cBhvr additive="base">
                                        <p:cTn id="49"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14103"/>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316058"/>
            <a:ext cx="3735061" cy="369332"/>
          </a:xfrm>
          <a:prstGeom prst="rect">
            <a:avLst/>
          </a:prstGeom>
        </p:spPr>
        <p:txBody>
          <a:bodyPr wrap="none">
            <a:spAutoFit/>
          </a:bodyPr>
          <a:lstStyle/>
          <a:p>
            <a:r>
              <a:rPr lang="tr-TR" b="1" dirty="0">
                <a:solidFill>
                  <a:srgbClr val="575757"/>
                </a:solidFill>
              </a:rPr>
              <a:t>Ev temizliğinde nelere dikkat edelim?</a:t>
            </a:r>
          </a:p>
        </p:txBody>
      </p:sp>
      <p:grpSp>
        <p:nvGrpSpPr>
          <p:cNvPr id="23" name="Grup 22"/>
          <p:cNvGrpSpPr/>
          <p:nvPr/>
        </p:nvGrpSpPr>
        <p:grpSpPr>
          <a:xfrm>
            <a:off x="554927" y="1859288"/>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2111470"/>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2355242"/>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2600427"/>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2852609"/>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087590"/>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46" name="Grup 45"/>
          <p:cNvGrpSpPr/>
          <p:nvPr/>
        </p:nvGrpSpPr>
        <p:grpSpPr>
          <a:xfrm>
            <a:off x="554927" y="3332775"/>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4"/>
            <a:stretch>
              <a:fillRect/>
            </a:stretch>
          </p:blipFill>
          <p:spPr>
            <a:xfrm>
              <a:off x="554927" y="1991580"/>
              <a:ext cx="191250" cy="180000"/>
            </a:xfrm>
            <a:prstGeom prst="rect">
              <a:avLst/>
            </a:prstGeom>
          </p:spPr>
        </p:pic>
      </p:grpSp>
      <p:grpSp>
        <p:nvGrpSpPr>
          <p:cNvPr id="49" name="Grup 48"/>
          <p:cNvGrpSpPr/>
          <p:nvPr/>
        </p:nvGrpSpPr>
        <p:grpSpPr>
          <a:xfrm>
            <a:off x="555208" y="3584957"/>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5" name="Grup 54"/>
          <p:cNvGrpSpPr/>
          <p:nvPr/>
        </p:nvGrpSpPr>
        <p:grpSpPr>
          <a:xfrm>
            <a:off x="554927" y="3833122"/>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4062720"/>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54927" y="4292423"/>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4927" y="4522815"/>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66833" y="4751724"/>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
        <p:nvSpPr>
          <p:cNvPr id="6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50"/>
                                        <p:tgtEl>
                                          <p:spTgt spid="2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250"/>
                                        <p:tgtEl>
                                          <p:spTgt spid="2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50"/>
                                        <p:tgtEl>
                                          <p:spTgt spid="35"/>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250"/>
                                        <p:tgtEl>
                                          <p:spTgt spid="40"/>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250"/>
                                        <p:tgtEl>
                                          <p:spTgt spid="43"/>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250"/>
                                        <p:tgtEl>
                                          <p:spTgt spid="46"/>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250"/>
                                        <p:tgtEl>
                                          <p:spTgt spid="49"/>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250"/>
                                        <p:tgtEl>
                                          <p:spTgt spid="55"/>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250"/>
                                        <p:tgtEl>
                                          <p:spTgt spid="58"/>
                                        </p:tgtEl>
                                      </p:cBhvr>
                                    </p:animEffect>
                                  </p:childTnLst>
                                </p:cTn>
                              </p:par>
                            </p:childTnLst>
                          </p:cTn>
                        </p:par>
                        <p:par>
                          <p:cTn id="77" fill="hold">
                            <p:stCondLst>
                              <p:cond delay="4250"/>
                            </p:stCondLst>
                            <p:childTnLst>
                              <p:par>
                                <p:cTn id="78" presetID="10" presetClass="entr" presetSubtype="0" fill="hold" nodeType="after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250"/>
                                        <p:tgtEl>
                                          <p:spTgt spid="61"/>
                                        </p:tgtEl>
                                      </p:cBhvr>
                                    </p:animEffect>
                                  </p:childTnLst>
                                </p:cTn>
                              </p:par>
                            </p:childTnLst>
                          </p:cTn>
                        </p:par>
                        <p:par>
                          <p:cTn id="81" fill="hold">
                            <p:stCondLst>
                              <p:cond delay="4500"/>
                            </p:stCondLst>
                            <p:childTnLst>
                              <p:par>
                                <p:cTn id="82" presetID="10" presetClass="entr" presetSubtype="0" fill="hold" nodeType="after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fade">
                                      <p:cBhvr>
                                        <p:cTn id="84" dur="250"/>
                                        <p:tgtEl>
                                          <p:spTgt spid="67"/>
                                        </p:tgtEl>
                                      </p:cBhvr>
                                    </p:animEffect>
                                  </p:childTnLst>
                                </p:cTn>
                              </p:par>
                            </p:childTnLst>
                          </p:cTn>
                        </p:par>
                        <p:par>
                          <p:cTn id="85" fill="hold">
                            <p:stCondLst>
                              <p:cond delay="4750"/>
                            </p:stCondLst>
                            <p:childTnLst>
                              <p:par>
                                <p:cTn id="86" presetID="10" presetClass="entr" presetSubtype="0" fill="hold" nodeType="after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250"/>
                                        <p:tgtEl>
                                          <p:spTgt spid="70"/>
                                        </p:tgtEl>
                                      </p:cBhvr>
                                    </p:animEffect>
                                  </p:childTnLst>
                                </p:cTn>
                              </p:par>
                            </p:childTnLst>
                          </p:cTn>
                        </p:par>
                        <p:par>
                          <p:cTn id="89" fill="hold">
                            <p:stCondLst>
                              <p:cond delay="5000"/>
                            </p:stCondLst>
                            <p:childTnLst>
                              <p:par>
                                <p:cTn id="90" presetID="2" presetClass="entr" presetSubtype="2" fill="hold" grpId="0" nodeType="afterEffect">
                                  <p:stCondLst>
                                    <p:cond delay="0"/>
                                  </p:stCondLst>
                                  <p:childTnLst>
                                    <p:set>
                                      <p:cBhvr>
                                        <p:cTn id="91" dur="1" fill="hold">
                                          <p:stCondLst>
                                            <p:cond delay="0"/>
                                          </p:stCondLst>
                                        </p:cTn>
                                        <p:tgtEl>
                                          <p:spTgt spid="64"/>
                                        </p:tgtEl>
                                        <p:attrNameLst>
                                          <p:attrName>style.visibility</p:attrName>
                                        </p:attrNameLst>
                                      </p:cBhvr>
                                      <p:to>
                                        <p:strVal val="visible"/>
                                      </p:to>
                                    </p:set>
                                    <p:anim calcmode="lin" valueType="num">
                                      <p:cBhvr additive="base">
                                        <p:cTn id="92" dur="250" fill="hold"/>
                                        <p:tgtEl>
                                          <p:spTgt spid="64"/>
                                        </p:tgtEl>
                                        <p:attrNameLst>
                                          <p:attrName>ppt_x</p:attrName>
                                        </p:attrNameLst>
                                      </p:cBhvr>
                                      <p:tavLst>
                                        <p:tav tm="0">
                                          <p:val>
                                            <p:strVal val="1+#ppt_w/2"/>
                                          </p:val>
                                        </p:tav>
                                        <p:tav tm="100000">
                                          <p:val>
                                            <p:strVal val="#ppt_x"/>
                                          </p:val>
                                        </p:tav>
                                      </p:tavLst>
                                    </p:anim>
                                    <p:anim calcmode="lin" valueType="num">
                                      <p:cBhvr additive="base">
                                        <p:cTn id="93" dur="25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1770080" cy="353943"/>
            <a:chOff x="554927" y="1881525"/>
            <a:chExt cx="1770080" cy="353943"/>
          </a:xfrm>
        </p:grpSpPr>
        <p:sp>
          <p:nvSpPr>
            <p:cNvPr id="16" name="Metin kutusu 15"/>
            <p:cNvSpPr txBox="1"/>
            <p:nvPr/>
          </p:nvSpPr>
          <p:spPr>
            <a:xfrm>
              <a:off x="746177" y="1881525"/>
              <a:ext cx="1578830" cy="353943"/>
            </a:xfrm>
            <a:prstGeom prst="rect">
              <a:avLst/>
            </a:prstGeom>
            <a:noFill/>
          </p:spPr>
          <p:txBody>
            <a:bodyPr wrap="none" rtlCol="0">
              <a:spAutoFit/>
            </a:bodyPr>
            <a:lstStyle/>
            <a:p>
              <a:r>
                <a:rPr lang="tr-TR" sz="1700" dirty="0">
                  <a:solidFill>
                    <a:srgbClr val="575757"/>
                  </a:solidFill>
                </a:rPr>
                <a:t>Sıranı temiz tut.</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382247"/>
            <a:ext cx="4010650" cy="369332"/>
          </a:xfrm>
          <a:prstGeom prst="rect">
            <a:avLst/>
          </a:prstGeom>
        </p:spPr>
        <p:txBody>
          <a:bodyPr wrap="none">
            <a:spAutoFit/>
          </a:bodyPr>
          <a:lstStyle/>
          <a:p>
            <a:r>
              <a:rPr lang="tr-TR" b="1" dirty="0">
                <a:solidFill>
                  <a:srgbClr val="575757"/>
                </a:solidFill>
              </a:rPr>
              <a:t>Çocuğunuza vermeniz gereken mesajlar:</a:t>
            </a:r>
          </a:p>
        </p:txBody>
      </p:sp>
      <p:grpSp>
        <p:nvGrpSpPr>
          <p:cNvPr id="31" name="Grup 30"/>
          <p:cNvGrpSpPr/>
          <p:nvPr/>
        </p:nvGrpSpPr>
        <p:grpSpPr>
          <a:xfrm>
            <a:off x="554927" y="1963855"/>
            <a:ext cx="2362998" cy="353943"/>
            <a:chOff x="554927" y="1881525"/>
            <a:chExt cx="2362998" cy="353943"/>
          </a:xfrm>
        </p:grpSpPr>
        <p:sp>
          <p:nvSpPr>
            <p:cNvPr id="32" name="Metin kutusu 31"/>
            <p:cNvSpPr txBox="1"/>
            <p:nvPr/>
          </p:nvSpPr>
          <p:spPr>
            <a:xfrm>
              <a:off x="746177" y="1881525"/>
              <a:ext cx="2171748" cy="353943"/>
            </a:xfrm>
            <a:prstGeom prst="rect">
              <a:avLst/>
            </a:prstGeom>
            <a:noFill/>
          </p:spPr>
          <p:txBody>
            <a:bodyPr wrap="none" rtlCol="0">
              <a:spAutoFit/>
            </a:bodyPr>
            <a:lstStyle/>
            <a:p>
              <a:r>
                <a:rPr lang="tr-TR" sz="1700" dirty="0">
                  <a:solidFill>
                    <a:srgbClr val="575757"/>
                  </a:solidFill>
                </a:rPr>
                <a:t>Tebeşir vs. ile oynama.</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252826"/>
            <a:ext cx="3650274" cy="353943"/>
            <a:chOff x="554927" y="1881525"/>
            <a:chExt cx="3650274" cy="353943"/>
          </a:xfrm>
        </p:grpSpPr>
        <p:sp>
          <p:nvSpPr>
            <p:cNvPr id="44" name="Metin kutusu 43"/>
            <p:cNvSpPr txBox="1"/>
            <p:nvPr/>
          </p:nvSpPr>
          <p:spPr>
            <a:xfrm>
              <a:off x="746177" y="1881525"/>
              <a:ext cx="3459024" cy="353943"/>
            </a:xfrm>
            <a:prstGeom prst="rect">
              <a:avLst/>
            </a:prstGeom>
            <a:noFill/>
          </p:spPr>
          <p:txBody>
            <a:bodyPr wrap="none" rtlCol="0">
              <a:spAutoFit/>
            </a:bodyPr>
            <a:lstStyle/>
            <a:p>
              <a:r>
                <a:rPr lang="tr-TR" sz="1700" dirty="0">
                  <a:solidFill>
                    <a:srgbClr val="575757"/>
                  </a:solidFill>
                </a:rPr>
                <a:t>Tuvaletler pisse görevlilere haber ver.</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46" name="Grup 45"/>
          <p:cNvGrpSpPr/>
          <p:nvPr/>
        </p:nvGrpSpPr>
        <p:grpSpPr>
          <a:xfrm>
            <a:off x="554927" y="2543761"/>
            <a:ext cx="3039850" cy="353943"/>
            <a:chOff x="554927" y="1881525"/>
            <a:chExt cx="3039850" cy="353943"/>
          </a:xfrm>
        </p:grpSpPr>
        <p:sp>
          <p:nvSpPr>
            <p:cNvPr id="47" name="Metin kutusu 46"/>
            <p:cNvSpPr txBox="1"/>
            <p:nvPr/>
          </p:nvSpPr>
          <p:spPr>
            <a:xfrm>
              <a:off x="746177" y="1881525"/>
              <a:ext cx="2848600" cy="353943"/>
            </a:xfrm>
            <a:prstGeom prst="rect">
              <a:avLst/>
            </a:prstGeom>
            <a:noFill/>
          </p:spPr>
          <p:txBody>
            <a:bodyPr wrap="none" rtlCol="0">
              <a:spAutoFit/>
            </a:bodyPr>
            <a:lstStyle/>
            <a:p>
              <a:r>
                <a:rPr lang="tr-TR" sz="1700" dirty="0">
                  <a:solidFill>
                    <a:srgbClr val="575757"/>
                  </a:solidFill>
                </a:rPr>
                <a:t>Tuvalet musluğundan su içme.</a:t>
              </a:r>
            </a:p>
          </p:txBody>
        </p:sp>
        <p:pic>
          <p:nvPicPr>
            <p:cNvPr id="48" name="Resim 47"/>
            <p:cNvPicPr>
              <a:picLocks noChangeAspect="1"/>
            </p:cNvPicPr>
            <p:nvPr/>
          </p:nvPicPr>
          <p:blipFill>
            <a:blip r:embed="rId4"/>
            <a:stretch>
              <a:fillRect/>
            </a:stretch>
          </p:blipFill>
          <p:spPr>
            <a:xfrm>
              <a:off x="554927" y="1991580"/>
              <a:ext cx="191250" cy="180000"/>
            </a:xfrm>
            <a:prstGeom prst="rect">
              <a:avLst/>
            </a:prstGeom>
          </p:spPr>
        </p:pic>
      </p:grpSp>
      <p:grpSp>
        <p:nvGrpSpPr>
          <p:cNvPr id="49" name="Grup 48"/>
          <p:cNvGrpSpPr/>
          <p:nvPr/>
        </p:nvGrpSpPr>
        <p:grpSpPr>
          <a:xfrm>
            <a:off x="554927" y="2822747"/>
            <a:ext cx="2283682" cy="353943"/>
            <a:chOff x="554927" y="1881525"/>
            <a:chExt cx="2283682" cy="353943"/>
          </a:xfrm>
        </p:grpSpPr>
        <p:sp>
          <p:nvSpPr>
            <p:cNvPr id="50" name="Metin kutusu 49"/>
            <p:cNvSpPr txBox="1"/>
            <p:nvPr/>
          </p:nvSpPr>
          <p:spPr>
            <a:xfrm>
              <a:off x="746177" y="1881525"/>
              <a:ext cx="2092432" cy="353943"/>
            </a:xfrm>
            <a:prstGeom prst="rect">
              <a:avLst/>
            </a:prstGeom>
            <a:noFill/>
          </p:spPr>
          <p:txBody>
            <a:bodyPr wrap="none" rtlCol="0">
              <a:spAutoFit/>
            </a:bodyPr>
            <a:lstStyle/>
            <a:p>
              <a:r>
                <a:rPr lang="tr-TR" sz="1700" dirty="0">
                  <a:solidFill>
                    <a:srgbClr val="575757"/>
                  </a:solidFill>
                </a:rPr>
                <a:t>Duvarlara yazı yazma.</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3110814"/>
            <a:ext cx="4631248" cy="353943"/>
            <a:chOff x="554927" y="1881525"/>
            <a:chExt cx="4631248" cy="353943"/>
          </a:xfrm>
        </p:grpSpPr>
        <p:sp>
          <p:nvSpPr>
            <p:cNvPr id="53" name="Metin kutusu 52"/>
            <p:cNvSpPr txBox="1"/>
            <p:nvPr/>
          </p:nvSpPr>
          <p:spPr>
            <a:xfrm>
              <a:off x="746177" y="1881525"/>
              <a:ext cx="4439998" cy="353943"/>
            </a:xfrm>
            <a:prstGeom prst="rect">
              <a:avLst/>
            </a:prstGeom>
            <a:noFill/>
          </p:spPr>
          <p:txBody>
            <a:bodyPr wrap="none" rtlCol="0">
              <a:spAutoFit/>
            </a:bodyPr>
            <a:lstStyle/>
            <a:p>
              <a:r>
                <a:rPr lang="tr-TR" sz="1700" dirty="0">
                  <a:solidFill>
                    <a:srgbClr val="575757"/>
                  </a:solidFill>
                </a:rPr>
                <a:t>Okul ve oyun alanlarındaki eşyalara zarar verme.</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55" name="Grup 54"/>
          <p:cNvGrpSpPr/>
          <p:nvPr/>
        </p:nvGrpSpPr>
        <p:grpSpPr>
          <a:xfrm>
            <a:off x="554927" y="3395498"/>
            <a:ext cx="4631248" cy="353943"/>
            <a:chOff x="554927" y="1881525"/>
            <a:chExt cx="4631248" cy="353943"/>
          </a:xfrm>
        </p:grpSpPr>
        <p:sp>
          <p:nvSpPr>
            <p:cNvPr id="56" name="Metin kutusu 55"/>
            <p:cNvSpPr txBox="1"/>
            <p:nvPr/>
          </p:nvSpPr>
          <p:spPr>
            <a:xfrm>
              <a:off x="746177" y="1881525"/>
              <a:ext cx="4439998" cy="353943"/>
            </a:xfrm>
            <a:prstGeom prst="rect">
              <a:avLst/>
            </a:prstGeom>
            <a:noFill/>
          </p:spPr>
          <p:txBody>
            <a:bodyPr wrap="none" rtlCol="0">
              <a:spAutoFit/>
            </a:bodyPr>
            <a:lstStyle/>
            <a:p>
              <a:r>
                <a:rPr lang="tr-TR" sz="1700" dirty="0">
                  <a:solidFill>
                    <a:srgbClr val="575757"/>
                  </a:solidFill>
                </a:rPr>
                <a:t>Başkalarının da kullanacağı alanları temiz bırak.</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4516436"/>
            <a:ext cx="4537633" cy="353943"/>
            <a:chOff x="554927" y="1881525"/>
            <a:chExt cx="4537633" cy="353943"/>
          </a:xfrm>
        </p:grpSpPr>
        <p:sp>
          <p:nvSpPr>
            <p:cNvPr id="59" name="Metin kutusu 58"/>
            <p:cNvSpPr txBox="1"/>
            <p:nvPr/>
          </p:nvSpPr>
          <p:spPr>
            <a:xfrm>
              <a:off x="746177" y="1881525"/>
              <a:ext cx="4346383" cy="353943"/>
            </a:xfrm>
            <a:prstGeom prst="rect">
              <a:avLst/>
            </a:prstGeom>
            <a:noFill/>
          </p:spPr>
          <p:txBody>
            <a:bodyPr wrap="none" rtlCol="0">
              <a:spAutoFit/>
            </a:bodyPr>
            <a:lstStyle/>
            <a:p>
              <a:r>
                <a:rPr lang="tr-TR" sz="1700" dirty="0">
                  <a:solidFill>
                    <a:srgbClr val="575757"/>
                  </a:solidFill>
                </a:rPr>
                <a:t>Kağıtları ve camları geri dönüşüm kutularına at.</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54927" y="3675032"/>
            <a:ext cx="2684048" cy="353943"/>
            <a:chOff x="554927" y="1881525"/>
            <a:chExt cx="2684048" cy="353943"/>
          </a:xfrm>
        </p:grpSpPr>
        <p:sp>
          <p:nvSpPr>
            <p:cNvPr id="62" name="Metin kutusu 61"/>
            <p:cNvSpPr txBox="1"/>
            <p:nvPr/>
          </p:nvSpPr>
          <p:spPr>
            <a:xfrm>
              <a:off x="746177" y="1881525"/>
              <a:ext cx="2492798" cy="353943"/>
            </a:xfrm>
            <a:prstGeom prst="rect">
              <a:avLst/>
            </a:prstGeom>
            <a:noFill/>
          </p:spPr>
          <p:txBody>
            <a:bodyPr wrap="none" rtlCol="0">
              <a:spAutoFit/>
            </a:bodyPr>
            <a:lstStyle/>
            <a:p>
              <a:r>
                <a:rPr lang="tr-TR" sz="1700" dirty="0">
                  <a:solidFill>
                    <a:srgbClr val="575757"/>
                  </a:solidFill>
                </a:rPr>
                <a:t>Çöplerini çöp kutusuna at.</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64" name="Grup 63"/>
          <p:cNvGrpSpPr/>
          <p:nvPr/>
        </p:nvGrpSpPr>
        <p:grpSpPr>
          <a:xfrm>
            <a:off x="554927" y="3971625"/>
            <a:ext cx="2810237" cy="353943"/>
            <a:chOff x="554927" y="1881525"/>
            <a:chExt cx="2810237" cy="353943"/>
          </a:xfrm>
        </p:grpSpPr>
        <p:sp>
          <p:nvSpPr>
            <p:cNvPr id="65" name="Metin kutusu 64"/>
            <p:cNvSpPr txBox="1"/>
            <p:nvPr/>
          </p:nvSpPr>
          <p:spPr>
            <a:xfrm>
              <a:off x="746177" y="1881525"/>
              <a:ext cx="2618987" cy="353943"/>
            </a:xfrm>
            <a:prstGeom prst="rect">
              <a:avLst/>
            </a:prstGeom>
            <a:noFill/>
          </p:spPr>
          <p:txBody>
            <a:bodyPr wrap="none" rtlCol="0">
              <a:spAutoFit/>
            </a:bodyPr>
            <a:lstStyle/>
            <a:p>
              <a:r>
                <a:rPr lang="tr-TR" sz="1700" dirty="0">
                  <a:solidFill>
                    <a:srgbClr val="575757"/>
                  </a:solidFill>
                </a:rPr>
                <a:t>Çiğnediğin sakızları çöpe at.</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4927" y="4242770"/>
            <a:ext cx="2358831" cy="353943"/>
            <a:chOff x="554927" y="1881525"/>
            <a:chExt cx="2358831" cy="353943"/>
          </a:xfrm>
        </p:grpSpPr>
        <p:sp>
          <p:nvSpPr>
            <p:cNvPr id="68" name="Metin kutusu 67"/>
            <p:cNvSpPr txBox="1"/>
            <p:nvPr/>
          </p:nvSpPr>
          <p:spPr>
            <a:xfrm>
              <a:off x="746177" y="1881525"/>
              <a:ext cx="2167581" cy="353943"/>
            </a:xfrm>
            <a:prstGeom prst="rect">
              <a:avLst/>
            </a:prstGeom>
            <a:noFill/>
          </p:spPr>
          <p:txBody>
            <a:bodyPr wrap="none" rtlCol="0">
              <a:spAutoFit/>
            </a:bodyPr>
            <a:lstStyle/>
            <a:p>
              <a:r>
                <a:rPr lang="tr-TR" sz="1700" dirty="0">
                  <a:solidFill>
                    <a:srgbClr val="575757"/>
                  </a:solidFill>
                </a:rPr>
                <a:t>Pilleri pil kutularına at.</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sp>
        <p:nvSpPr>
          <p:cNvPr id="7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50"/>
                                        <p:tgtEl>
                                          <p:spTgt spid="3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250"/>
                                        <p:tgtEl>
                                          <p:spTgt spid="4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250"/>
                                        <p:tgtEl>
                                          <p:spTgt spid="4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250"/>
                                        <p:tgtEl>
                                          <p:spTgt spid="49"/>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250"/>
                                        <p:tgtEl>
                                          <p:spTgt spid="52"/>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50"/>
                                        <p:tgtEl>
                                          <p:spTgt spid="55"/>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250"/>
                                        <p:tgtEl>
                                          <p:spTgt spid="58"/>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250"/>
                                        <p:tgtEl>
                                          <p:spTgt spid="61"/>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250"/>
                                        <p:tgtEl>
                                          <p:spTgt spid="64"/>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250"/>
                                        <p:tgtEl>
                                          <p:spTgt spid="67"/>
                                        </p:tgtEl>
                                      </p:cBhvr>
                                    </p:animEffect>
                                  </p:childTnLst>
                                </p:cTn>
                              </p:par>
                            </p:childTnLst>
                          </p:cTn>
                        </p:par>
                        <p:par>
                          <p:cTn id="77" fill="hold">
                            <p:stCondLst>
                              <p:cond delay="4250"/>
                            </p:stCondLst>
                            <p:childTnLst>
                              <p:par>
                                <p:cTn id="78" presetID="2" presetClass="entr" presetSubtype="2" fill="hold" grpId="0" nodeType="afterEffect">
                                  <p:stCondLst>
                                    <p:cond delay="0"/>
                                  </p:stCondLst>
                                  <p:childTnLst>
                                    <p:set>
                                      <p:cBhvr>
                                        <p:cTn id="79" dur="1" fill="hold">
                                          <p:stCondLst>
                                            <p:cond delay="0"/>
                                          </p:stCondLst>
                                        </p:cTn>
                                        <p:tgtEl>
                                          <p:spTgt spid="70"/>
                                        </p:tgtEl>
                                        <p:attrNameLst>
                                          <p:attrName>style.visibility</p:attrName>
                                        </p:attrNameLst>
                                      </p:cBhvr>
                                      <p:to>
                                        <p:strVal val="visible"/>
                                      </p:to>
                                    </p:set>
                                    <p:anim calcmode="lin" valueType="num">
                                      <p:cBhvr additive="base">
                                        <p:cTn id="80" dur="250" fill="hold"/>
                                        <p:tgtEl>
                                          <p:spTgt spid="70"/>
                                        </p:tgtEl>
                                        <p:attrNameLst>
                                          <p:attrName>ppt_x</p:attrName>
                                        </p:attrNameLst>
                                      </p:cBhvr>
                                      <p:tavLst>
                                        <p:tav tm="0">
                                          <p:val>
                                            <p:strVal val="1+#ppt_w/2"/>
                                          </p:val>
                                        </p:tav>
                                        <p:tav tm="100000">
                                          <p:val>
                                            <p:strVal val="#ppt_x"/>
                                          </p:val>
                                        </p:tav>
                                      </p:tavLst>
                                    </p:anim>
                                    <p:anim calcmode="lin" valueType="num">
                                      <p:cBhvr additive="base">
                                        <p:cTn id="81" dur="25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 grpId="0"/>
      <p:bldP spid="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34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48" name="Dikdörtgen 47"/>
          <p:cNvSpPr/>
          <p:nvPr/>
        </p:nvSpPr>
        <p:spPr>
          <a:xfrm>
            <a:off x="420368" y="2244332"/>
            <a:ext cx="5996129" cy="1938992"/>
          </a:xfrm>
          <a:prstGeom prst="rect">
            <a:avLst/>
          </a:prstGeom>
        </p:spPr>
        <p:txBody>
          <a:bodyPr wrap="none">
            <a:spAutoFit/>
          </a:bodyPr>
          <a:lstStyle/>
          <a:p>
            <a:r>
              <a:rPr lang="tr-TR" sz="2000" dirty="0">
                <a:solidFill>
                  <a:srgbClr val="575757"/>
                </a:solidFill>
              </a:rPr>
              <a:t>Çocuğunuzun sporla uğraşmasını teşvik edin. </a:t>
            </a:r>
          </a:p>
          <a:p>
            <a:r>
              <a:rPr lang="tr-TR" sz="2000" dirty="0">
                <a:solidFill>
                  <a:srgbClr val="575757"/>
                </a:solidFill>
              </a:rPr>
              <a:t>Eğer ilgilendiği bir spor dalı yoksa en azından düzenli </a:t>
            </a:r>
          </a:p>
          <a:p>
            <a:r>
              <a:rPr lang="tr-TR" sz="2000" dirty="0">
                <a:solidFill>
                  <a:srgbClr val="575757"/>
                </a:solidFill>
              </a:rPr>
              <a:t>olarak egzersiz yapmasını sağlayabilirsiniz. </a:t>
            </a:r>
          </a:p>
          <a:p>
            <a:r>
              <a:rPr lang="tr-TR" sz="2000" dirty="0">
                <a:solidFill>
                  <a:srgbClr val="575757"/>
                </a:solidFill>
              </a:rPr>
              <a:t>Hatta bu egzersizleri siz de onunla birlikte yaptığınızda </a:t>
            </a:r>
          </a:p>
          <a:p>
            <a:r>
              <a:rPr lang="tr-TR" sz="2000" dirty="0">
                <a:solidFill>
                  <a:srgbClr val="575757"/>
                </a:solidFill>
              </a:rPr>
              <a:t>hem onu motive etmiş olur hem de kendi sağlığınızı </a:t>
            </a:r>
          </a:p>
          <a:p>
            <a:r>
              <a:rPr lang="tr-TR" sz="2000" dirty="0">
                <a:solidFill>
                  <a:srgbClr val="575757"/>
                </a:solidFill>
              </a:rPr>
              <a:t>desteklemiş olursunuz.</a:t>
            </a:r>
          </a:p>
        </p:txBody>
      </p:sp>
      <p:pic>
        <p:nvPicPr>
          <p:cNvPr id="16" name="Resim 15"/>
          <p:cNvPicPr>
            <a:picLocks noChangeAspect="1"/>
          </p:cNvPicPr>
          <p:nvPr/>
        </p:nvPicPr>
        <p:blipFill>
          <a:blip r:embed="rId4"/>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35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575757"/>
                </a:solidFill>
              </a:rPr>
              <a:t>Spor ve hareketliliğin faydaları:</a:t>
            </a:r>
          </a:p>
        </p:txBody>
      </p:sp>
      <p:pic>
        <p:nvPicPr>
          <p:cNvPr id="31" name="Resim 30"/>
          <p:cNvPicPr>
            <a:picLocks noChangeAspect="1"/>
          </p:cNvPicPr>
          <p:nvPr/>
        </p:nvPicPr>
        <p:blipFill>
          <a:blip r:embed="rId5"/>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36429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250"/>
                                        <p:tgtEl>
                                          <p:spTgt spid="3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250"/>
                                        <p:tgtEl>
                                          <p:spTgt spid="4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36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Tempolu yürüyüşten daha ağır bir egzersiz türü uygulayacaksanız</a:t>
              </a:r>
            </a:p>
            <a:p>
              <a:r>
                <a:rPr lang="tr-TR" dirty="0">
                  <a:solidFill>
                    <a:srgbClr val="575757"/>
                  </a:solidFill>
                </a:rPr>
                <a:t>uzman yardımı almayı unutmayın.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2946627"/>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Kıyafetleriniz uygun değilse egzersize başlamayın, yumuşak tabanlı spor ayakkabıları ve vücut terini emen pamuklu atlet ve rahat</a:t>
              </a:r>
            </a:p>
            <a:p>
              <a:r>
                <a:rPr lang="tr-TR" dirty="0">
                  <a:solidFill>
                    <a:srgbClr val="575757"/>
                  </a:solidFill>
                </a:rPr>
                <a:t>eşofmanlarla egzersiz yapın.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759525"/>
            <a:ext cx="7039406" cy="646331"/>
            <a:chOff x="554927" y="1881525"/>
            <a:chExt cx="7039406" cy="646331"/>
          </a:xfrm>
        </p:grpSpPr>
        <p:sp>
          <p:nvSpPr>
            <p:cNvPr id="43" name="Metin kutusu 42"/>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a:t>
              </a:r>
            </a:p>
            <a:p>
              <a:r>
                <a:rPr lang="tr-TR" dirty="0">
                  <a:solidFill>
                    <a:srgbClr val="575757"/>
                  </a:solidFill>
                </a:rPr>
                <a:t>soğuma hareketleri yapmayı ihmal etmeyin.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746177" y="2141294"/>
            <a:ext cx="2760243" cy="369332"/>
          </a:xfrm>
          <a:prstGeom prst="rect">
            <a:avLst/>
          </a:prstGeom>
        </p:spPr>
        <p:txBody>
          <a:bodyPr wrap="none">
            <a:spAutoFit/>
          </a:bodyPr>
          <a:lstStyle/>
          <a:p>
            <a:r>
              <a:rPr lang="tr-TR" b="1" dirty="0">
                <a:solidFill>
                  <a:srgbClr val="575757"/>
                </a:solidFill>
              </a:rPr>
              <a:t>Kaliteli fiziksel aktivite için:</a:t>
            </a:r>
          </a:p>
        </p:txBody>
      </p:sp>
      <p:grpSp>
        <p:nvGrpSpPr>
          <p:cNvPr id="30" name="Grup 29"/>
          <p:cNvGrpSpPr/>
          <p:nvPr/>
        </p:nvGrpSpPr>
        <p:grpSpPr>
          <a:xfrm>
            <a:off x="554927" y="4287034"/>
            <a:ext cx="7039406" cy="923330"/>
            <a:chOff x="554927" y="1881525"/>
            <a:chExt cx="7039406" cy="923330"/>
          </a:xfrm>
        </p:grpSpPr>
        <p:sp>
          <p:nvSpPr>
            <p:cNvPr id="31" name="Metin kutusu 30"/>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hissetmeniz durumunda egzersize ara verin.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pic>
        <p:nvPicPr>
          <p:cNvPr id="33" name="Resim 32"/>
          <p:cNvPicPr>
            <a:picLocks noChangeAspect="1"/>
          </p:cNvPicPr>
          <p:nvPr/>
        </p:nvPicPr>
        <p:blipFill>
          <a:blip r:embed="rId5"/>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50"/>
                                        <p:tgtEl>
                                          <p:spTgt spid="42"/>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37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938992"/>
            <a:chOff x="554927" y="2447025"/>
            <a:chExt cx="6550548" cy="1938992"/>
          </a:xfrm>
        </p:grpSpPr>
        <p:sp>
          <p:nvSpPr>
            <p:cNvPr id="33" name="Dikdörtgen 32"/>
            <p:cNvSpPr/>
            <p:nvPr/>
          </p:nvSpPr>
          <p:spPr>
            <a:xfrm>
              <a:off x="746177" y="2447025"/>
              <a:ext cx="6359298" cy="1938992"/>
            </a:xfrm>
            <a:prstGeom prst="rect">
              <a:avLst/>
            </a:prstGeom>
          </p:spPr>
          <p:txBody>
            <a:bodyPr wrap="square">
              <a:spAutoFit/>
            </a:bodyPr>
            <a:lstStyle/>
            <a:p>
              <a:r>
                <a:rPr lang="tr-TR" sz="2000" dirty="0">
                  <a:solidFill>
                    <a:srgbClr val="575757"/>
                  </a:solidFill>
                </a:rPr>
                <a:t>Bir işe başlamak kolay fakat devam ettirmek zordur.</a:t>
              </a:r>
            </a:p>
            <a:p>
              <a:endParaRPr lang="tr-TR" sz="2000" dirty="0">
                <a:solidFill>
                  <a:srgbClr val="575757"/>
                </a:solidFill>
              </a:endParaRP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1619320"/>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b="1" dirty="0">
                  <a:solidFill>
                    <a:srgbClr val="575757"/>
                  </a:solidFill>
                </a:rPr>
                <a:t>Bu problemi aşmak için şu yöntemler uygulanabilir: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427030" y="2204210"/>
            <a:ext cx="7534121" cy="1754326"/>
          </a:xfrm>
          <a:prstGeom prst="rect">
            <a:avLst/>
          </a:prstGeom>
        </p:spPr>
        <p:txBody>
          <a:bodyPr wrap="square">
            <a:spAutoFit/>
          </a:bodyPr>
          <a:lstStyle/>
          <a:p>
            <a:r>
              <a:rPr lang="tr-TR" b="1" dirty="0">
                <a:solidFill>
                  <a:srgbClr val="E61F4F"/>
                </a:solidFill>
              </a:rPr>
              <a:t>Başlangıçta basit hedefler koyun: </a:t>
            </a:r>
            <a:r>
              <a:rPr lang="tr-TR" dirty="0"/>
              <a:t>İlk günler egzersiz süreniz ve</a:t>
            </a:r>
          </a:p>
          <a:p>
            <a:r>
              <a:rPr lang="tr-TR" dirty="0"/>
              <a:t>hedefleriniz kısa olsun, giderek arttırmaya çalışın.</a:t>
            </a:r>
          </a:p>
          <a:p>
            <a:endParaRPr lang="tr-TR" dirty="0"/>
          </a:p>
          <a:p>
            <a:r>
              <a:rPr lang="tr-TR" b="1" dirty="0">
                <a:solidFill>
                  <a:srgbClr val="E61F4F"/>
                </a:solidFill>
              </a:rPr>
              <a:t>Teşvik edici yöntemler bulun: </a:t>
            </a:r>
            <a:r>
              <a:rPr lang="tr-TR" dirty="0"/>
              <a:t>Sporu genellikle aynı vakitlerde</a:t>
            </a:r>
          </a:p>
          <a:p>
            <a:r>
              <a:rPr lang="tr-TR" dirty="0"/>
              <a:t>yapmaya çalışın. Bir süre sonra aynı saatte spor yapmak sizin</a:t>
            </a:r>
          </a:p>
          <a:p>
            <a:r>
              <a:rPr lang="tr-TR" dirty="0"/>
              <a:t>için rutin bir iş olacak.</a:t>
            </a:r>
          </a:p>
        </p:txBody>
      </p:sp>
    </p:spTree>
    <p:extLst>
      <p:ext uri="{BB962C8B-B14F-4D97-AF65-F5344CB8AC3E}">
        <p14:creationId xmlns:p14="http://schemas.microsoft.com/office/powerpoint/2010/main" val="227774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par>
                          <p:cTn id="36" fill="hold">
                            <p:stCondLst>
                              <p:cond delay="1750"/>
                            </p:stCondLst>
                            <p:childTnLst>
                              <p:par>
                                <p:cTn id="37" presetID="10" presetClass="entr" presetSubtype="0"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150"/>
                                        <p:tgtEl>
                                          <p:spTgt spid="2">
                                            <p:txEl>
                                              <p:pRg st="0" end="0"/>
                                            </p:txEl>
                                          </p:spTgt>
                                        </p:tgtEl>
                                      </p:cBhvr>
                                    </p:animEffect>
                                  </p:childTnLst>
                                </p:cTn>
                              </p:par>
                            </p:childTnLst>
                          </p:cTn>
                        </p:par>
                        <p:par>
                          <p:cTn id="40" fill="hold">
                            <p:stCondLst>
                              <p:cond delay="1900"/>
                            </p:stCondLst>
                            <p:childTnLst>
                              <p:par>
                                <p:cTn id="41" presetID="10" presetClass="entr" presetSubtype="0"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fade">
                                      <p:cBhvr>
                                        <p:cTn id="43" dur="150"/>
                                        <p:tgtEl>
                                          <p:spTgt spid="2">
                                            <p:txEl>
                                              <p:pRg st="1" end="1"/>
                                            </p:txEl>
                                          </p:spTgt>
                                        </p:tgtEl>
                                      </p:cBhvr>
                                    </p:animEffect>
                                  </p:childTnLst>
                                </p:cTn>
                              </p:par>
                            </p:childTnLst>
                          </p:cTn>
                        </p:par>
                        <p:par>
                          <p:cTn id="44" fill="hold">
                            <p:stCondLst>
                              <p:cond delay="2050"/>
                            </p:stCondLst>
                            <p:childTnLst>
                              <p:par>
                                <p:cTn id="45" presetID="10" presetClass="entr" presetSubtype="0" fill="hold" grpId="0" nodeType="after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fade">
                                      <p:cBhvr>
                                        <p:cTn id="47" dur="150"/>
                                        <p:tgtEl>
                                          <p:spTgt spid="2">
                                            <p:txEl>
                                              <p:pRg st="3" end="3"/>
                                            </p:txEl>
                                          </p:spTgt>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fade">
                                      <p:cBhvr>
                                        <p:cTn id="51" dur="150"/>
                                        <p:tgtEl>
                                          <p:spTgt spid="2">
                                            <p:txEl>
                                              <p:pRg st="4" end="4"/>
                                            </p:txEl>
                                          </p:spTgt>
                                        </p:tgtEl>
                                      </p:cBhvr>
                                    </p:animEffect>
                                  </p:childTnLst>
                                </p:cTn>
                              </p:par>
                            </p:childTnLst>
                          </p:cTn>
                        </p:par>
                        <p:par>
                          <p:cTn id="52" fill="hold">
                            <p:stCondLst>
                              <p:cond delay="2350"/>
                            </p:stCondLst>
                            <p:childTnLst>
                              <p:par>
                                <p:cTn id="53" presetID="10" presetClass="entr" presetSubtype="0" fill="hold" grpId="0" nodeType="after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fade">
                                      <p:cBhvr>
                                        <p:cTn id="55" dur="1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427030" y="1670900"/>
            <a:ext cx="7534121" cy="2308324"/>
          </a:xfrm>
          <a:prstGeom prst="rect">
            <a:avLst/>
          </a:prstGeom>
        </p:spPr>
        <p:txBody>
          <a:bodyPr wrap="square">
            <a:spAutoFit/>
          </a:bodyPr>
          <a:lstStyle/>
          <a:p>
            <a:r>
              <a:rPr lang="tr-TR" b="1" dirty="0">
                <a:solidFill>
                  <a:srgbClr val="E61F4F"/>
                </a:solidFill>
              </a:rPr>
              <a:t>Hazırlanın:</a:t>
            </a:r>
            <a:r>
              <a:rPr lang="tr-TR" dirty="0"/>
              <a:t> Yapılacak egzersiz türüne göre  kıyafetlerin</a:t>
            </a:r>
          </a:p>
          <a:p>
            <a:r>
              <a:rPr lang="tr-TR" dirty="0"/>
              <a:t>ve ekipmanların edinilmesi önemlidir.</a:t>
            </a:r>
          </a:p>
          <a:p>
            <a:endParaRPr lang="tr-TR" dirty="0"/>
          </a:p>
          <a:p>
            <a:r>
              <a:rPr lang="tr-TR" b="1" dirty="0">
                <a:solidFill>
                  <a:srgbClr val="E61F4F"/>
                </a:solidFill>
              </a:rPr>
              <a:t>Tadını çıkarın: </a:t>
            </a:r>
            <a:r>
              <a:rPr lang="tr-TR" dirty="0"/>
              <a:t>Egzersizi eğlenceli hale getirecek yollar bulun.</a:t>
            </a:r>
          </a:p>
          <a:p>
            <a:endParaRPr lang="tr-TR" dirty="0"/>
          </a:p>
          <a:p>
            <a:r>
              <a:rPr lang="tr-TR" b="1" dirty="0">
                <a:solidFill>
                  <a:srgbClr val="E61F4F"/>
                </a:solidFill>
              </a:rPr>
              <a:t>Kayıt tutun: </a:t>
            </a:r>
            <a:r>
              <a:rPr lang="tr-TR" dirty="0"/>
              <a:t>Egzersiz yaptığınız günleri takvimde işaretleyin.</a:t>
            </a:r>
          </a:p>
          <a:p>
            <a:r>
              <a:rPr lang="tr-TR" dirty="0"/>
              <a:t>Bir süre sonra devamlılık kazanacaksınız, ara vermek</a:t>
            </a:r>
          </a:p>
          <a:p>
            <a:r>
              <a:rPr lang="tr-TR" dirty="0"/>
              <a:t>istemeyeceksiniz.</a:t>
            </a:r>
          </a:p>
        </p:txBody>
      </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50"/>
                                        <p:tgtEl>
                                          <p:spTgt spid="2">
                                            <p:txEl>
                                              <p:pRg st="0" end="0"/>
                                            </p:txEl>
                                          </p:spTgt>
                                        </p:tgtEl>
                                      </p:cBhvr>
                                    </p:animEffect>
                                  </p:childTnLst>
                                </p:cTn>
                              </p:par>
                            </p:childTnLst>
                          </p:cTn>
                        </p:par>
                        <p:par>
                          <p:cTn id="36" fill="hold">
                            <p:stCondLst>
                              <p:cond delay="1650"/>
                            </p:stCondLst>
                            <p:childTnLst>
                              <p:par>
                                <p:cTn id="37" presetID="10" presetClass="entr" presetSubtype="0" fill="hold" grpId="0" nodeType="after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150"/>
                                        <p:tgtEl>
                                          <p:spTgt spid="2">
                                            <p:txEl>
                                              <p:pRg st="1" end="1"/>
                                            </p:txEl>
                                          </p:spTgt>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150"/>
                                        <p:tgtEl>
                                          <p:spTgt spid="2">
                                            <p:txEl>
                                              <p:pRg st="3" end="3"/>
                                            </p:txEl>
                                          </p:spTgt>
                                        </p:tgtEl>
                                      </p:cBhvr>
                                    </p:animEffect>
                                  </p:childTnLst>
                                </p:cTn>
                              </p:par>
                            </p:childTnLst>
                          </p:cTn>
                        </p:par>
                        <p:par>
                          <p:cTn id="44" fill="hold">
                            <p:stCondLst>
                              <p:cond delay="1950"/>
                            </p:stCondLst>
                            <p:childTnLst>
                              <p:par>
                                <p:cTn id="45" presetID="10" presetClass="entr" presetSubtype="0" fill="hold" grpId="0" nodeType="after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50"/>
                                        <p:tgtEl>
                                          <p:spTgt spid="2">
                                            <p:txEl>
                                              <p:pRg st="5" end="5"/>
                                            </p:txEl>
                                          </p:spTgt>
                                        </p:tgtEl>
                                      </p:cBhvr>
                                    </p:animEffect>
                                  </p:childTnLst>
                                </p:cTn>
                              </p:par>
                            </p:childTnLst>
                          </p:cTn>
                        </p:par>
                        <p:par>
                          <p:cTn id="48" fill="hold">
                            <p:stCondLst>
                              <p:cond delay="2100"/>
                            </p:stCondLst>
                            <p:childTnLst>
                              <p:par>
                                <p:cTn id="49" presetID="10" presetClass="entr" presetSubtype="0" fill="hold" grpId="0" nodeType="after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fade">
                                      <p:cBhvr>
                                        <p:cTn id="51" dur="150"/>
                                        <p:tgtEl>
                                          <p:spTgt spid="2">
                                            <p:txEl>
                                              <p:pRg st="6" end="6"/>
                                            </p:txEl>
                                          </p:spTgt>
                                        </p:tgtEl>
                                      </p:cBhvr>
                                    </p:animEffect>
                                  </p:childTnLst>
                                </p:cTn>
                              </p:par>
                            </p:childTnLst>
                          </p:cTn>
                        </p:par>
                        <p:par>
                          <p:cTn id="52" fill="hold">
                            <p:stCondLst>
                              <p:cond delay="2250"/>
                            </p:stCondLst>
                            <p:childTnLst>
                              <p:par>
                                <p:cTn id="53" presetID="10" presetClass="entr" presetSubtype="0" fill="hold" grpId="0" nodeType="after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fade">
                                      <p:cBhvr>
                                        <p:cTn id="55" dur="1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44" name="Grup 43"/>
          <p:cNvGrpSpPr/>
          <p:nvPr/>
        </p:nvGrpSpPr>
        <p:grpSpPr>
          <a:xfrm>
            <a:off x="2782814" y="3070226"/>
            <a:ext cx="2581547" cy="2141270"/>
            <a:chOff x="660400" y="3070226"/>
            <a:chExt cx="2317750" cy="1922463"/>
          </a:xfrm>
        </p:grpSpPr>
        <p:grpSp>
          <p:nvGrpSpPr>
            <p:cNvPr id="45" name="Grup 44"/>
            <p:cNvGrpSpPr/>
            <p:nvPr/>
          </p:nvGrpSpPr>
          <p:grpSpPr>
            <a:xfrm>
              <a:off x="660400" y="3070226"/>
              <a:ext cx="2317750" cy="1922463"/>
              <a:chOff x="660400" y="3070226"/>
              <a:chExt cx="2317750" cy="1922463"/>
            </a:xfrm>
          </p:grpSpPr>
          <p:sp>
            <p:nvSpPr>
              <p:cNvPr id="47"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46" name="Dikdörtgen 45"/>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50"/>
                                        <p:tgtEl>
                                          <p:spTgt spid="4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250" fill="hold"/>
                                        <p:tgtEl>
                                          <p:spTgt spid="49"/>
                                        </p:tgtEl>
                                        <p:attrNameLst>
                                          <p:attrName>ppt_x</p:attrName>
                                        </p:attrNameLst>
                                      </p:cBhvr>
                                      <p:tavLst>
                                        <p:tav tm="0">
                                          <p:val>
                                            <p:strVal val="1+#ppt_w/2"/>
                                          </p:val>
                                        </p:tav>
                                        <p:tav tm="100000">
                                          <p:val>
                                            <p:strVal val="#ppt_x"/>
                                          </p:val>
                                        </p:tav>
                                      </p:tavLst>
                                    </p:anim>
                                    <p:anim calcmode="lin" valueType="num">
                                      <p:cBhvr additive="base">
                                        <p:cTn id="44" dur="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3" grpId="0" animBg="1"/>
      <p:bldP spid="15" grpId="0" animBg="1"/>
      <p:bldP spid="26"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382633" cy="1323439"/>
          </a:xfrm>
          <a:prstGeom prst="rect">
            <a:avLst/>
          </a:prstGeom>
          <a:noFill/>
        </p:spPr>
        <p:txBody>
          <a:bodyPr wrap="none" rtlCol="0">
            <a:spAutoFit/>
          </a:bodyPr>
          <a:lstStyle/>
          <a:p>
            <a:r>
              <a:rPr lang="tr-TR" sz="4000" b="1" dirty="0"/>
              <a:t>Çocuğunuzun erken yaşta spora </a:t>
            </a:r>
          </a:p>
          <a:p>
            <a:r>
              <a:rPr lang="tr-TR" sz="4000" b="1" dirty="0"/>
              <a:t>başlamasının/egzersiz yapmasının faydaları</a:t>
            </a:r>
          </a:p>
        </p:txBody>
      </p:sp>
      <p:grpSp>
        <p:nvGrpSpPr>
          <p:cNvPr id="32" name="Grup 31"/>
          <p:cNvGrpSpPr/>
          <p:nvPr/>
        </p:nvGrpSpPr>
        <p:grpSpPr>
          <a:xfrm>
            <a:off x="554927" y="1803817"/>
            <a:ext cx="6810606" cy="646331"/>
            <a:chOff x="554927" y="2447025"/>
            <a:chExt cx="6810606" cy="646331"/>
          </a:xfrm>
        </p:grpSpPr>
        <p:sp>
          <p:nvSpPr>
            <p:cNvPr id="33" name="Dikdörtgen 32"/>
            <p:cNvSpPr/>
            <p:nvPr/>
          </p:nvSpPr>
          <p:spPr>
            <a:xfrm>
              <a:off x="746176" y="2447025"/>
              <a:ext cx="6619357" cy="646331"/>
            </a:xfrm>
            <a:prstGeom prst="rect">
              <a:avLst/>
            </a:prstGeom>
          </p:spPr>
          <p:txBody>
            <a:bodyPr wrap="square">
              <a:spAutoFit/>
            </a:bodyPr>
            <a:lstStyle/>
            <a:p>
              <a:r>
                <a:rPr lang="tr-TR" dirty="0">
                  <a:solidFill>
                    <a:srgbClr val="575757"/>
                  </a:solidFill>
                </a:rPr>
                <a:t>Çocukluk ve ergenlik döneminde yapılan egzersiz, sağlıklı büyüme ve gelişme için önemlidir.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85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554927" y="2382409"/>
            <a:ext cx="6810606" cy="646331"/>
            <a:chOff x="554927" y="2447025"/>
            <a:chExt cx="6810606" cy="646331"/>
          </a:xfrm>
        </p:grpSpPr>
        <p:sp>
          <p:nvSpPr>
            <p:cNvPr id="18" name="Dikdörtgen 17"/>
            <p:cNvSpPr/>
            <p:nvPr/>
          </p:nvSpPr>
          <p:spPr>
            <a:xfrm>
              <a:off x="746176" y="2447025"/>
              <a:ext cx="6619357" cy="646331"/>
            </a:xfrm>
            <a:prstGeom prst="rect">
              <a:avLst/>
            </a:prstGeom>
          </p:spPr>
          <p:txBody>
            <a:bodyPr wrap="square">
              <a:spAutoFit/>
            </a:bodyPr>
            <a:lstStyle/>
            <a:p>
              <a:r>
                <a:rPr lang="tr-TR" dirty="0">
                  <a:solidFill>
                    <a:srgbClr val="575757"/>
                  </a:solidFill>
                </a:rPr>
                <a:t>Egzersiz yapmak sadece fiziksel gelişime değil ruhsal gelişime de katkıda bulunur. </a:t>
              </a:r>
            </a:p>
          </p:txBody>
        </p:sp>
        <p:pic>
          <p:nvPicPr>
            <p:cNvPr id="19" name="Resim 18"/>
            <p:cNvPicPr>
              <a:picLocks noChangeAspect="1"/>
            </p:cNvPicPr>
            <p:nvPr/>
          </p:nvPicPr>
          <p:blipFill>
            <a:blip r:embed="rId4"/>
            <a:stretch>
              <a:fillRect/>
            </a:stretch>
          </p:blipFill>
          <p:spPr>
            <a:xfrm>
              <a:off x="554927" y="2549458"/>
              <a:ext cx="191250" cy="180000"/>
            </a:xfrm>
            <a:prstGeom prst="rect">
              <a:avLst/>
            </a:prstGeom>
          </p:spPr>
        </p:pic>
      </p:grpSp>
      <p:grpSp>
        <p:nvGrpSpPr>
          <p:cNvPr id="20" name="Grup 19"/>
          <p:cNvGrpSpPr/>
          <p:nvPr/>
        </p:nvGrpSpPr>
        <p:grpSpPr>
          <a:xfrm>
            <a:off x="554927" y="2937368"/>
            <a:ext cx="7213279" cy="923330"/>
            <a:chOff x="554927" y="2447025"/>
            <a:chExt cx="7213279" cy="923330"/>
          </a:xfrm>
        </p:grpSpPr>
        <p:sp>
          <p:nvSpPr>
            <p:cNvPr id="21" name="Dikdörtgen 20"/>
            <p:cNvSpPr/>
            <p:nvPr/>
          </p:nvSpPr>
          <p:spPr>
            <a:xfrm>
              <a:off x="746176" y="2447025"/>
              <a:ext cx="7022030" cy="923330"/>
            </a:xfrm>
            <a:prstGeom prst="rect">
              <a:avLst/>
            </a:prstGeom>
          </p:spPr>
          <p:txBody>
            <a:bodyPr wrap="square">
              <a:spAutoFit/>
            </a:bodyPr>
            <a:lstStyle/>
            <a:p>
              <a:r>
                <a:rPr lang="tr-TR" dirty="0">
                  <a:solidFill>
                    <a:srgbClr val="575757"/>
                  </a:solidFill>
                </a:rPr>
                <a:t>Özellikle takım sporlarını tercih etmek; kişiliğin oturması, ekip çalışmasına alışma, sosyalleşme, özgüven kazanılması, stresi azaltma ve sorumluluk sahibi olma gibi konularda çocuğun gelişimini destekler. </a:t>
              </a:r>
            </a:p>
          </p:txBody>
        </p:sp>
        <p:pic>
          <p:nvPicPr>
            <p:cNvPr id="22" name="Resim 21"/>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3402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41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382633" cy="1323439"/>
          </a:xfrm>
          <a:prstGeom prst="rect">
            <a:avLst/>
          </a:prstGeom>
          <a:noFill/>
        </p:spPr>
        <p:txBody>
          <a:bodyPr wrap="none" rtlCol="0">
            <a:spAutoFit/>
          </a:bodyPr>
          <a:lstStyle/>
          <a:p>
            <a:r>
              <a:rPr lang="tr-TR" sz="4000" b="1" dirty="0"/>
              <a:t>Çocuğunuzun erken yaşta spora </a:t>
            </a:r>
          </a:p>
          <a:p>
            <a:r>
              <a:rPr lang="tr-TR" sz="4000" b="1" dirty="0"/>
              <a:t>başlamasının/egzersiz yapmasının faydaları</a:t>
            </a:r>
          </a:p>
        </p:txBody>
      </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7" name="Grup 36"/>
          <p:cNvGrpSpPr/>
          <p:nvPr/>
        </p:nvGrpSpPr>
        <p:grpSpPr>
          <a:xfrm>
            <a:off x="554927" y="1803817"/>
            <a:ext cx="7213279" cy="646331"/>
            <a:chOff x="554927" y="2447025"/>
            <a:chExt cx="7213279" cy="646331"/>
          </a:xfrm>
        </p:grpSpPr>
        <p:sp>
          <p:nvSpPr>
            <p:cNvPr id="38" name="Dikdörtgen 37"/>
            <p:cNvSpPr/>
            <p:nvPr/>
          </p:nvSpPr>
          <p:spPr>
            <a:xfrm>
              <a:off x="746176" y="2447025"/>
              <a:ext cx="7022030" cy="646331"/>
            </a:xfrm>
            <a:prstGeom prst="rect">
              <a:avLst/>
            </a:prstGeom>
          </p:spPr>
          <p:txBody>
            <a:bodyPr wrap="square">
              <a:spAutoFit/>
            </a:bodyPr>
            <a:lstStyle/>
            <a:p>
              <a:r>
                <a:rPr lang="tr-TR" dirty="0">
                  <a:solidFill>
                    <a:srgbClr val="575757"/>
                  </a:solidFill>
                </a:rPr>
                <a:t>Düzenli egzersiz yapmak, ilerideki muhtemel kronik hastalıkların</a:t>
              </a:r>
            </a:p>
            <a:p>
              <a:r>
                <a:rPr lang="tr-TR" dirty="0">
                  <a:solidFill>
                    <a:srgbClr val="575757"/>
                  </a:solidFill>
                </a:rPr>
                <a:t>(kalp damar yetmezliği, diyabet, solunum yolu yetmezliği) önüne geçer.</a:t>
              </a:r>
            </a:p>
          </p:txBody>
        </p:sp>
        <p:pic>
          <p:nvPicPr>
            <p:cNvPr id="39" name="Resim 38"/>
            <p:cNvPicPr>
              <a:picLocks noChangeAspect="1"/>
            </p:cNvPicPr>
            <p:nvPr/>
          </p:nvPicPr>
          <p:blipFill>
            <a:blip r:embed="rId5"/>
            <a:stretch>
              <a:fillRect/>
            </a:stretch>
          </p:blipFill>
          <p:spPr>
            <a:xfrm>
              <a:off x="554927" y="2549458"/>
              <a:ext cx="191250" cy="180000"/>
            </a:xfrm>
            <a:prstGeom prst="rect">
              <a:avLst/>
            </a:prstGeom>
          </p:spPr>
        </p:pic>
      </p:grpSp>
      <p:grpSp>
        <p:nvGrpSpPr>
          <p:cNvPr id="40" name="Grup 39"/>
          <p:cNvGrpSpPr/>
          <p:nvPr/>
        </p:nvGrpSpPr>
        <p:grpSpPr>
          <a:xfrm>
            <a:off x="557222" y="2353929"/>
            <a:ext cx="7213279" cy="369332"/>
            <a:chOff x="554927" y="2447025"/>
            <a:chExt cx="7213279" cy="369332"/>
          </a:xfrm>
        </p:grpSpPr>
        <p:sp>
          <p:nvSpPr>
            <p:cNvPr id="41" name="Dikdörtgen 40"/>
            <p:cNvSpPr/>
            <p:nvPr/>
          </p:nvSpPr>
          <p:spPr>
            <a:xfrm>
              <a:off x="746176" y="2447025"/>
              <a:ext cx="7022030" cy="369332"/>
            </a:xfrm>
            <a:prstGeom prst="rect">
              <a:avLst/>
            </a:prstGeom>
          </p:spPr>
          <p:txBody>
            <a:bodyPr wrap="square">
              <a:spAutoFit/>
            </a:bodyPr>
            <a:lstStyle/>
            <a:p>
              <a:r>
                <a:rPr lang="tr-TR" dirty="0">
                  <a:solidFill>
                    <a:srgbClr val="575757"/>
                  </a:solidFill>
                </a:rPr>
                <a:t>Kas-iskelet sistemi güçlenir.</a:t>
              </a:r>
            </a:p>
          </p:txBody>
        </p:sp>
        <p:pic>
          <p:nvPicPr>
            <p:cNvPr id="42" name="Resim 41"/>
            <p:cNvPicPr>
              <a:picLocks noChangeAspect="1"/>
            </p:cNvPicPr>
            <p:nvPr/>
          </p:nvPicPr>
          <p:blipFill>
            <a:blip r:embed="rId5"/>
            <a:stretch>
              <a:fillRect/>
            </a:stretch>
          </p:blipFill>
          <p:spPr>
            <a:xfrm>
              <a:off x="554927" y="2549458"/>
              <a:ext cx="191250" cy="180000"/>
            </a:xfrm>
            <a:prstGeom prst="rect">
              <a:avLst/>
            </a:prstGeom>
          </p:spPr>
        </p:pic>
      </p:grpSp>
      <p:grpSp>
        <p:nvGrpSpPr>
          <p:cNvPr id="43" name="Grup 42"/>
          <p:cNvGrpSpPr/>
          <p:nvPr/>
        </p:nvGrpSpPr>
        <p:grpSpPr>
          <a:xfrm>
            <a:off x="554927" y="2664178"/>
            <a:ext cx="7213279" cy="369332"/>
            <a:chOff x="554927" y="2447025"/>
            <a:chExt cx="7213279" cy="369332"/>
          </a:xfrm>
        </p:grpSpPr>
        <p:sp>
          <p:nvSpPr>
            <p:cNvPr id="44" name="Dikdörtgen 43"/>
            <p:cNvSpPr/>
            <p:nvPr/>
          </p:nvSpPr>
          <p:spPr>
            <a:xfrm>
              <a:off x="746176" y="2447025"/>
              <a:ext cx="7022030" cy="369332"/>
            </a:xfrm>
            <a:prstGeom prst="rect">
              <a:avLst/>
            </a:prstGeom>
          </p:spPr>
          <p:txBody>
            <a:bodyPr wrap="square">
              <a:spAutoFit/>
            </a:bodyPr>
            <a:lstStyle/>
            <a:p>
              <a:r>
                <a:rPr lang="tr-TR" dirty="0">
                  <a:solidFill>
                    <a:srgbClr val="575757"/>
                  </a:solidFill>
                </a:rPr>
                <a:t>Kötü alışkanlıklar kazanılmasının önüne geçilir.</a:t>
              </a:r>
            </a:p>
          </p:txBody>
        </p:sp>
        <p:pic>
          <p:nvPicPr>
            <p:cNvPr id="45" name="Resim 44"/>
            <p:cNvPicPr>
              <a:picLocks noChangeAspect="1"/>
            </p:cNvPicPr>
            <p:nvPr/>
          </p:nvPicPr>
          <p:blipFill>
            <a:blip r:embed="rId5"/>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50372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50"/>
                                        <p:tgtEl>
                                          <p:spTgt spid="37"/>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50"/>
                                        <p:tgtEl>
                                          <p:spTgt spid="40"/>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008807" cy="1015663"/>
          </a:xfrm>
          <a:prstGeom prst="rect">
            <a:avLst/>
          </a:prstGeom>
          <a:noFill/>
        </p:spPr>
        <p:txBody>
          <a:bodyPr wrap="none" rtlCol="0">
            <a:spAutoFit/>
          </a:bodyPr>
          <a:lstStyle/>
          <a:p>
            <a:r>
              <a:rPr lang="tr-TR" sz="6000" b="1" dirty="0"/>
              <a:t>Yeterli uyuyun!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42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Dikdörtgen 47"/>
          <p:cNvSpPr/>
          <p:nvPr/>
        </p:nvSpPr>
        <p:spPr>
          <a:xfrm>
            <a:off x="420368" y="1403762"/>
            <a:ext cx="6158096" cy="3477875"/>
          </a:xfrm>
          <a:prstGeom prst="rect">
            <a:avLst/>
          </a:prstGeom>
        </p:spPr>
        <p:txBody>
          <a:bodyPr wrap="none">
            <a:spAutoFit/>
          </a:bodyPr>
          <a:lstStyle/>
          <a:p>
            <a:r>
              <a:rPr lang="tr-TR" sz="2000" dirty="0">
                <a:solidFill>
                  <a:srgbClr val="575757"/>
                </a:solidFill>
              </a:rPr>
              <a:t>Sağlıklı bir hayat için uyku, yemek içmek kadar önemli bir </a:t>
            </a:r>
          </a:p>
          <a:p>
            <a:r>
              <a:rPr lang="tr-TR" sz="2000" dirty="0">
                <a:solidFill>
                  <a:srgbClr val="575757"/>
                </a:solidFill>
              </a:rPr>
              <a:t>ihtiyaçtır. Uyku sayesinde beden dinlenir, zihin yenilenir. </a:t>
            </a:r>
          </a:p>
          <a:p>
            <a:r>
              <a:rPr lang="tr-TR" sz="2000" dirty="0">
                <a:solidFill>
                  <a:srgbClr val="575757"/>
                </a:solidFill>
              </a:rPr>
              <a:t>Organlar kendini tamir eder. Çocuklar uyudukça büyür; </a:t>
            </a:r>
          </a:p>
          <a:p>
            <a:r>
              <a:rPr lang="tr-TR" sz="2000" dirty="0">
                <a:solidFill>
                  <a:srgbClr val="575757"/>
                </a:solidFill>
              </a:rPr>
              <a:t>gençler, orta yaşlılar ve yaşlılar uykuyla sağlıklarını </a:t>
            </a:r>
          </a:p>
          <a:p>
            <a:r>
              <a:rPr lang="tr-TR" sz="2000" dirty="0">
                <a:solidFill>
                  <a:srgbClr val="575757"/>
                </a:solidFill>
              </a:rPr>
              <a:t>korurlar. Beynin içindeki bir salgı bezinden </a:t>
            </a:r>
          </a:p>
          <a:p>
            <a:r>
              <a:rPr lang="tr-TR" sz="2000" dirty="0">
                <a:solidFill>
                  <a:srgbClr val="575757"/>
                </a:solidFill>
              </a:rPr>
              <a:t>salgılanan ve melatonin adı verilen hormon uykuyu </a:t>
            </a:r>
          </a:p>
          <a:p>
            <a:r>
              <a:rPr lang="tr-TR" sz="2000" dirty="0">
                <a:solidFill>
                  <a:srgbClr val="575757"/>
                </a:solidFill>
              </a:rPr>
              <a:t>yönetir, düzenler, vücudun biyolojik saatini ayarlar. </a:t>
            </a:r>
          </a:p>
          <a:p>
            <a:endParaRPr lang="tr-TR" sz="2000" dirty="0">
              <a:solidFill>
                <a:srgbClr val="575757"/>
              </a:solidFill>
            </a:endParaRPr>
          </a:p>
          <a:p>
            <a:r>
              <a:rPr lang="tr-TR" sz="2000" dirty="0">
                <a:solidFill>
                  <a:srgbClr val="575757"/>
                </a:solidFill>
              </a:rPr>
              <a:t>Bu hormon karanlıkta salınmaya başlar, ışıkla </a:t>
            </a:r>
          </a:p>
          <a:p>
            <a:r>
              <a:rPr lang="tr-TR" sz="2000" dirty="0">
                <a:solidFill>
                  <a:srgbClr val="575757"/>
                </a:solidFill>
              </a:rPr>
              <a:t>salınması azalır. Özellikle ani ve parlak ışık </a:t>
            </a:r>
          </a:p>
          <a:p>
            <a:r>
              <a:rPr lang="tr-TR" sz="2000" dirty="0">
                <a:solidFill>
                  <a:srgbClr val="575757"/>
                </a:solidFill>
              </a:rPr>
              <a:t>melatonin seviyesini azaltır.</a:t>
            </a:r>
          </a:p>
        </p:txBody>
      </p:sp>
    </p:spTree>
    <p:extLst>
      <p:ext uri="{BB962C8B-B14F-4D97-AF65-F5344CB8AC3E}">
        <p14:creationId xmlns:p14="http://schemas.microsoft.com/office/powerpoint/2010/main" val="25007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250" fill="hold"/>
                                        <p:tgtEl>
                                          <p:spTgt spid="28"/>
                                        </p:tgtEl>
                                        <p:attrNameLst>
                                          <p:attrName>ppt_x</p:attrName>
                                        </p:attrNameLst>
                                      </p:cBhvr>
                                      <p:tavLst>
                                        <p:tav tm="0">
                                          <p:val>
                                            <p:strVal val="1+#ppt_w/2"/>
                                          </p:val>
                                        </p:tav>
                                        <p:tav tm="100000">
                                          <p:val>
                                            <p:strVal val="#ppt_x"/>
                                          </p:val>
                                        </p:tav>
                                      </p:tavLst>
                                    </p:anim>
                                    <p:anim calcmode="lin" valueType="num">
                                      <p:cBhvr additive="base">
                                        <p:cTn id="27" dur="25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15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50" fill="hold"/>
                                        <p:tgtEl>
                                          <p:spTgt spid="16"/>
                                        </p:tgtEl>
                                        <p:attrNameLst>
                                          <p:attrName>ppt_x</p:attrName>
                                        </p:attrNameLst>
                                      </p:cBhvr>
                                      <p:tavLst>
                                        <p:tav tm="0">
                                          <p:val>
                                            <p:strVal val="1+#ppt_w/2"/>
                                          </p:val>
                                        </p:tav>
                                        <p:tav tm="100000">
                                          <p:val>
                                            <p:strVal val="#ppt_x"/>
                                          </p:val>
                                        </p:tav>
                                      </p:tavLst>
                                    </p:anim>
                                    <p:anim calcmode="lin" valueType="num">
                                      <p:cBhvr additive="base">
                                        <p:cTn id="36"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28" grpId="0" animBg="1"/>
      <p:bldP spid="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Herkes için geçerli olan sabit bir uyku süresi yoktur. Bu süre kişiden kişiye, bünyeden bünyeye farklılık gösterebilir. Ancak insanların büyük bir bölümü için ortalama uyku süresi 6-8 saattir. Bununla beraber insan, hayatının farklı evrelerinde daha az veya daha çok 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638937"/>
            <a:ext cx="7039406" cy="1200329"/>
            <a:chOff x="554927" y="1881525"/>
            <a:chExt cx="7039406" cy="1200329"/>
          </a:xfrm>
        </p:grpSpPr>
        <p:sp>
          <p:nvSpPr>
            <p:cNvPr id="37" name="Metin kutusu 36"/>
            <p:cNvSpPr txBox="1"/>
            <p:nvPr/>
          </p:nvSpPr>
          <p:spPr>
            <a:xfrm>
              <a:off x="746177" y="1881525"/>
              <a:ext cx="6848156"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 biçimi yeterli uykuya izin verecek şekilde planlanmalıdır. Uyku saatleri</a:t>
              </a:r>
            </a:p>
            <a:p>
              <a:r>
                <a:rPr lang="tr-TR" dirty="0">
                  <a:solidFill>
                    <a:srgbClr val="575757"/>
                  </a:solidFill>
                </a:rPr>
                <a:t>günlük işlere göre düzenlenebilir. Ancak ideal olanın gece uykusu olduğu unutulmamalıdır.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20418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aşırı şişmanlık gibi fiziksel etkenler de, uykusuzluk sebebi</a:t>
              </a:r>
            </a:p>
            <a:p>
              <a:r>
                <a:rPr lang="tr-TR" dirty="0">
                  <a:solidFill>
                    <a:srgbClr val="575757"/>
                  </a:solidFill>
                </a:rPr>
                <a:t>olabilir. Uyuyamayan veya uyuduğu hâlde dinlenemeden uyananların bir doktora başvurmaları gerekir.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571219"/>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Her yaştan insanda uyku bozukluğu görülebilir. Uyku bozukluğu sadece gece boyunca uykusuz  kalmak değildir. Aynı zamanda uykunun kalitesinin bozulmasıdır.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19" name="Grup 18"/>
          <p:cNvGrpSpPr/>
          <p:nvPr/>
        </p:nvGrpSpPr>
        <p:grpSpPr>
          <a:xfrm>
            <a:off x="554927" y="4383325"/>
            <a:ext cx="7039406" cy="646331"/>
            <a:chOff x="554927" y="1881525"/>
            <a:chExt cx="7039406" cy="646331"/>
          </a:xfrm>
        </p:grpSpPr>
        <p:sp>
          <p:nvSpPr>
            <p:cNvPr id="20" name="Metin kutusu 19"/>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89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35985" cy="1754326"/>
          </a:xfrm>
          <a:prstGeom prst="rect">
            <a:avLst/>
          </a:prstGeom>
          <a:noFill/>
        </p:spPr>
        <p:txBody>
          <a:bodyPr wrap="none" rtlCol="0">
            <a:spAutoFit/>
          </a:bodyPr>
          <a:lstStyle/>
          <a:p>
            <a:r>
              <a:rPr lang="tr-TR" sz="5400" b="1" dirty="0"/>
              <a:t>Uyku kalitesini</a:t>
            </a:r>
          </a:p>
          <a:p>
            <a:r>
              <a:rPr lang="tr-TR" sz="5400" b="1" dirty="0"/>
              <a:t>düşüren 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50"/>
                                        <p:tgtEl>
                                          <p:spTgt spid="39"/>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250"/>
                                        <p:tgtEl>
                                          <p:spTgt spid="42"/>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250"/>
                                        <p:tgtEl>
                                          <p:spTgt spid="45"/>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12745" cy="923330"/>
          </a:xfrm>
          <a:prstGeom prst="rect">
            <a:avLst/>
          </a:prstGeom>
          <a:noFill/>
        </p:spPr>
        <p:txBody>
          <a:bodyPr wrap="none" rtlCol="0">
            <a:spAutoFit/>
          </a:bodyPr>
          <a:lstStyle/>
          <a:p>
            <a:r>
              <a:rPr lang="tr-TR" sz="5400" b="1" dirty="0"/>
              <a:t>Kaliteli bir uyku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416267"/>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7" name="Grup 36"/>
          <p:cNvGrpSpPr/>
          <p:nvPr/>
        </p:nvGrpSpPr>
        <p:grpSpPr>
          <a:xfrm>
            <a:off x="554927" y="2234310"/>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5"/>
            <a:stretch>
              <a:fillRect/>
            </a:stretch>
          </p:blipFill>
          <p:spPr>
            <a:xfrm>
              <a:off x="554927" y="1991580"/>
              <a:ext cx="191250" cy="180000"/>
            </a:xfrm>
            <a:prstGeom prst="rect">
              <a:avLst/>
            </a:prstGeom>
          </p:spPr>
        </p:pic>
      </p:grpSp>
      <p:grpSp>
        <p:nvGrpSpPr>
          <p:cNvPr id="52" name="Grup 51"/>
          <p:cNvGrpSpPr/>
          <p:nvPr/>
        </p:nvGrpSpPr>
        <p:grpSpPr>
          <a:xfrm>
            <a:off x="554927" y="3143315"/>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86425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250"/>
                                        <p:tgtEl>
                                          <p:spTgt spid="37"/>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12745" cy="923330"/>
          </a:xfrm>
          <a:prstGeom prst="rect">
            <a:avLst/>
          </a:prstGeom>
          <a:noFill/>
        </p:spPr>
        <p:txBody>
          <a:bodyPr wrap="none" rtlCol="0">
            <a:spAutoFit/>
          </a:bodyPr>
          <a:lstStyle/>
          <a:p>
            <a:r>
              <a:rPr lang="tr-TR" sz="5400" b="1" dirty="0"/>
              <a:t>Kaliteli bir uyku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0" name="Grup 39"/>
          <p:cNvGrpSpPr/>
          <p:nvPr/>
        </p:nvGrpSpPr>
        <p:grpSpPr>
          <a:xfrm>
            <a:off x="554927" y="1410745"/>
            <a:ext cx="7482168" cy="369332"/>
            <a:chOff x="554927" y="1881525"/>
            <a:chExt cx="7482168" cy="369332"/>
          </a:xfrm>
        </p:grpSpPr>
        <p:sp>
          <p:nvSpPr>
            <p:cNvPr id="41" name="Metin kutusu 4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42" name="Resim 41"/>
            <p:cNvPicPr>
              <a:picLocks noChangeAspect="1"/>
            </p:cNvPicPr>
            <p:nvPr/>
          </p:nvPicPr>
          <p:blipFill>
            <a:blip r:embed="rId5"/>
            <a:stretch>
              <a:fillRect/>
            </a:stretch>
          </p:blipFill>
          <p:spPr>
            <a:xfrm>
              <a:off x="554927" y="1991580"/>
              <a:ext cx="191250" cy="180000"/>
            </a:xfrm>
            <a:prstGeom prst="rect">
              <a:avLst/>
            </a:prstGeom>
          </p:spPr>
        </p:pic>
      </p:grpSp>
      <p:grpSp>
        <p:nvGrpSpPr>
          <p:cNvPr id="43" name="Grup 42"/>
          <p:cNvGrpSpPr/>
          <p:nvPr/>
        </p:nvGrpSpPr>
        <p:grpSpPr>
          <a:xfrm>
            <a:off x="554927" y="1804912"/>
            <a:ext cx="7482168" cy="369332"/>
            <a:chOff x="554927" y="1881525"/>
            <a:chExt cx="7482168" cy="369332"/>
          </a:xfrm>
        </p:grpSpPr>
        <p:sp>
          <p:nvSpPr>
            <p:cNvPr id="44" name="Metin kutusu 4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1016" y="2205512"/>
            <a:ext cx="7482168" cy="369332"/>
            <a:chOff x="554927" y="1881525"/>
            <a:chExt cx="7482168" cy="369332"/>
          </a:xfrm>
        </p:grpSpPr>
        <p:sp>
          <p:nvSpPr>
            <p:cNvPr id="47" name="Metin kutusu 46"/>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1016" y="2592713"/>
            <a:ext cx="7482168" cy="369332"/>
            <a:chOff x="554927" y="1881525"/>
            <a:chExt cx="7482168" cy="369332"/>
          </a:xfrm>
        </p:grpSpPr>
        <p:sp>
          <p:nvSpPr>
            <p:cNvPr id="50" name="Metin kutusu 4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70" name="Resim 69"/>
            <p:cNvPicPr>
              <a:picLocks noChangeAspect="1"/>
            </p:cNvPicPr>
            <p:nvPr/>
          </p:nvPicPr>
          <p:blipFill>
            <a:blip r:embed="rId5"/>
            <a:stretch>
              <a:fillRect/>
            </a:stretch>
          </p:blipFill>
          <p:spPr>
            <a:xfrm>
              <a:off x="554927" y="1991580"/>
              <a:ext cx="191250" cy="180000"/>
            </a:xfrm>
            <a:prstGeom prst="rect">
              <a:avLst/>
            </a:prstGeom>
          </p:spPr>
        </p:pic>
      </p:grpSp>
      <p:grpSp>
        <p:nvGrpSpPr>
          <p:cNvPr id="71" name="Grup 70"/>
          <p:cNvGrpSpPr/>
          <p:nvPr/>
        </p:nvGrpSpPr>
        <p:grpSpPr>
          <a:xfrm>
            <a:off x="556568" y="2992261"/>
            <a:ext cx="7482168" cy="369332"/>
            <a:chOff x="554927" y="1881525"/>
            <a:chExt cx="7482168" cy="369332"/>
          </a:xfrm>
        </p:grpSpPr>
        <p:sp>
          <p:nvSpPr>
            <p:cNvPr id="72" name="Metin kutusu 7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76" name="Resim 75"/>
            <p:cNvPicPr>
              <a:picLocks noChangeAspect="1"/>
            </p:cNvPicPr>
            <p:nvPr/>
          </p:nvPicPr>
          <p:blipFill>
            <a:blip r:embed="rId5"/>
            <a:stretch>
              <a:fillRect/>
            </a:stretch>
          </p:blipFill>
          <p:spPr>
            <a:xfrm>
              <a:off x="554927" y="1991580"/>
              <a:ext cx="191250" cy="180000"/>
            </a:xfrm>
            <a:prstGeom prst="rect">
              <a:avLst/>
            </a:prstGeom>
          </p:spPr>
        </p:pic>
      </p:grpSp>
      <p:grpSp>
        <p:nvGrpSpPr>
          <p:cNvPr id="77" name="Grup 76"/>
          <p:cNvGrpSpPr/>
          <p:nvPr/>
        </p:nvGrpSpPr>
        <p:grpSpPr>
          <a:xfrm>
            <a:off x="569821" y="3395644"/>
            <a:ext cx="7482168" cy="369332"/>
            <a:chOff x="554927" y="1881525"/>
            <a:chExt cx="7482168" cy="369332"/>
          </a:xfrm>
        </p:grpSpPr>
        <p:sp>
          <p:nvSpPr>
            <p:cNvPr id="78" name="Metin kutusu 7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9" name="Resim 7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250"/>
                                        <p:tgtEl>
                                          <p:spTgt spid="4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250"/>
                                        <p:tgtEl>
                                          <p:spTgt spid="4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250"/>
                                        <p:tgtEl>
                                          <p:spTgt spid="4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250"/>
                                        <p:tgtEl>
                                          <p:spTgt spid="4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250"/>
                                        <p:tgtEl>
                                          <p:spTgt spid="7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8975"/>
            <a:ext cx="4933466" cy="923330"/>
          </a:xfrm>
          <a:prstGeom prst="rect">
            <a:avLst/>
          </a:prstGeom>
          <a:noFill/>
        </p:spPr>
        <p:txBody>
          <a:bodyPr wrap="none" rtlCol="0">
            <a:spAutoFit/>
          </a:bodyPr>
          <a:lstStyle/>
          <a:p>
            <a:r>
              <a:rPr lang="tr-TR" sz="5400" b="1" dirty="0"/>
              <a:t>Çocuklarda uyku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48</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628307"/>
            <a:ext cx="7210159" cy="400110"/>
            <a:chOff x="554927" y="1881525"/>
            <a:chExt cx="7210159" cy="400110"/>
          </a:xfrm>
        </p:grpSpPr>
        <p:sp>
          <p:nvSpPr>
            <p:cNvPr id="26" name="Metin kutusu 25"/>
            <p:cNvSpPr txBox="1"/>
            <p:nvPr/>
          </p:nvSpPr>
          <p:spPr>
            <a:xfrm>
              <a:off x="746177" y="1881525"/>
              <a:ext cx="7018909" cy="400110"/>
            </a:xfrm>
            <a:prstGeom prst="rect">
              <a:avLst/>
            </a:prstGeom>
            <a:noFill/>
          </p:spPr>
          <p:txBody>
            <a:bodyPr wrap="none" rtlCol="0">
              <a:spAutoFit/>
            </a:bodyPr>
            <a:lstStyle/>
            <a:p>
              <a:r>
                <a:rPr lang="tr-TR" sz="2000" dirty="0">
                  <a:solidFill>
                    <a:srgbClr val="575757"/>
                  </a:solidFill>
                </a:rPr>
                <a:t>Düzenli uyku çocuğun akademik başarısını ve mutluluğunu arttırır.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1937003"/>
            <a:ext cx="6128837" cy="707886"/>
            <a:chOff x="554927" y="1881525"/>
            <a:chExt cx="6128837" cy="707886"/>
          </a:xfrm>
        </p:grpSpPr>
        <p:sp>
          <p:nvSpPr>
            <p:cNvPr id="37" name="Metin kutusu 36"/>
            <p:cNvSpPr txBox="1"/>
            <p:nvPr/>
          </p:nvSpPr>
          <p:spPr>
            <a:xfrm>
              <a:off x="746177" y="1881525"/>
              <a:ext cx="5937587" cy="707886"/>
            </a:xfrm>
            <a:prstGeom prst="rect">
              <a:avLst/>
            </a:prstGeom>
            <a:noFill/>
          </p:spPr>
          <p:txBody>
            <a:bodyPr wrap="none" rtlCol="0">
              <a:spAutoFit/>
            </a:bodyPr>
            <a:lstStyle/>
            <a:p>
              <a:r>
                <a:rPr lang="tr-TR" sz="2000" dirty="0">
                  <a:solidFill>
                    <a:srgbClr val="575757"/>
                  </a:solidFill>
                </a:rPr>
                <a:t>Uykuda çocukların bedenleri dinlenir, zihinleri yenilenir.</a:t>
              </a:r>
            </a:p>
            <a:p>
              <a:r>
                <a:rPr lang="tr-TR" sz="2000" dirty="0">
                  <a:solidFill>
                    <a:srgbClr val="575757"/>
                  </a:solidFill>
                </a:rPr>
                <a:t>Büyümelerine katkı sağlar.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2540342"/>
            <a:ext cx="8614240" cy="1015663"/>
            <a:chOff x="554927" y="1881525"/>
            <a:chExt cx="8614240" cy="1015663"/>
          </a:xfrm>
        </p:grpSpPr>
        <p:sp>
          <p:nvSpPr>
            <p:cNvPr id="40" name="Metin kutusu 39"/>
            <p:cNvSpPr txBox="1"/>
            <p:nvPr/>
          </p:nvSpPr>
          <p:spPr>
            <a:xfrm>
              <a:off x="746177" y="1881525"/>
              <a:ext cx="8422990" cy="1015663"/>
            </a:xfrm>
            <a:prstGeom prst="rect">
              <a:avLst/>
            </a:prstGeom>
            <a:noFill/>
          </p:spPr>
          <p:txBody>
            <a:bodyPr wrap="square" rtlCol="0">
              <a:spAutoFit/>
            </a:bodyPr>
            <a:lstStyle/>
            <a:p>
              <a:r>
                <a:rPr lang="tr-TR" sz="2000" dirty="0">
                  <a:solidFill>
                    <a:srgbClr val="575757"/>
                  </a:solidFill>
                </a:rPr>
                <a:t>Ruh sağlığı için de faydalıdır.  Düzenli uyku uyumak; enerjik,</a:t>
              </a:r>
            </a:p>
            <a:p>
              <a:r>
                <a:rPr lang="tr-TR" sz="2000" dirty="0">
                  <a:solidFill>
                    <a:srgbClr val="575757"/>
                  </a:solidFill>
                </a:rPr>
                <a:t>neşeli ve pozitif olmak ve hormonların (büyüme hormonu,</a:t>
              </a:r>
            </a:p>
            <a:p>
              <a:r>
                <a:rPr lang="tr-TR" sz="2000" dirty="0">
                  <a:solidFill>
                    <a:srgbClr val="575757"/>
                  </a:solidFill>
                </a:rPr>
                <a:t>mutluluk hormonu) salgılanması için çok önemlidir.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1362370"/>
            <a:ext cx="4471673" cy="400110"/>
          </a:xfrm>
          <a:prstGeom prst="rect">
            <a:avLst/>
          </a:prstGeom>
        </p:spPr>
        <p:txBody>
          <a:bodyPr wrap="none">
            <a:spAutoFit/>
          </a:bodyPr>
          <a:lstStyle/>
          <a:p>
            <a:r>
              <a:rPr lang="tr-TR" sz="2000" b="1" dirty="0">
                <a:solidFill>
                  <a:srgbClr val="575757"/>
                </a:solidFill>
              </a:rPr>
              <a:t>Uyku çocuklar için çok önemlidir. Çünkü;</a:t>
            </a:r>
          </a:p>
        </p:txBody>
      </p:sp>
      <p:grpSp>
        <p:nvGrpSpPr>
          <p:cNvPr id="30" name="Grup 29"/>
          <p:cNvGrpSpPr/>
          <p:nvPr/>
        </p:nvGrpSpPr>
        <p:grpSpPr>
          <a:xfrm>
            <a:off x="554927" y="3833713"/>
            <a:ext cx="5364526" cy="400110"/>
            <a:chOff x="554927" y="1881525"/>
            <a:chExt cx="5364526" cy="400110"/>
          </a:xfrm>
        </p:grpSpPr>
        <p:sp>
          <p:nvSpPr>
            <p:cNvPr id="31" name="Metin kutusu 30"/>
            <p:cNvSpPr txBox="1"/>
            <p:nvPr/>
          </p:nvSpPr>
          <p:spPr>
            <a:xfrm>
              <a:off x="746177" y="1881525"/>
              <a:ext cx="5173276" cy="400110"/>
            </a:xfrm>
            <a:prstGeom prst="rect">
              <a:avLst/>
            </a:prstGeom>
            <a:noFill/>
          </p:spPr>
          <p:txBody>
            <a:bodyPr wrap="none" rtlCol="0">
              <a:spAutoFit/>
            </a:bodyPr>
            <a:lstStyle/>
            <a:p>
              <a:r>
                <a:rPr lang="tr-TR" sz="2000" dirty="0">
                  <a:solidFill>
                    <a:srgbClr val="575757"/>
                  </a:solidFill>
                </a:rPr>
                <a:t>Her gün aynı saatte uyuyup uyanması önemlidir.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
        <p:nvSpPr>
          <p:cNvPr id="52" name="Dikdörtgen 51"/>
          <p:cNvSpPr/>
          <p:nvPr/>
        </p:nvSpPr>
        <p:spPr>
          <a:xfrm>
            <a:off x="746177" y="3567776"/>
            <a:ext cx="1378904" cy="400110"/>
          </a:xfrm>
          <a:prstGeom prst="rect">
            <a:avLst/>
          </a:prstGeom>
        </p:spPr>
        <p:txBody>
          <a:bodyPr wrap="none">
            <a:spAutoFit/>
          </a:bodyPr>
          <a:lstStyle/>
          <a:p>
            <a:r>
              <a:rPr lang="tr-TR" sz="2000" b="1" dirty="0">
                <a:solidFill>
                  <a:srgbClr val="575757"/>
                </a:solidFill>
              </a:rPr>
              <a:t>Çocukların;</a:t>
            </a:r>
          </a:p>
        </p:txBody>
      </p:sp>
      <p:grpSp>
        <p:nvGrpSpPr>
          <p:cNvPr id="63" name="Grup 62"/>
          <p:cNvGrpSpPr/>
          <p:nvPr/>
        </p:nvGrpSpPr>
        <p:grpSpPr>
          <a:xfrm>
            <a:off x="554927" y="4129006"/>
            <a:ext cx="4297567" cy="400110"/>
            <a:chOff x="554927" y="1881525"/>
            <a:chExt cx="4297567" cy="400110"/>
          </a:xfrm>
        </p:grpSpPr>
        <p:sp>
          <p:nvSpPr>
            <p:cNvPr id="64" name="Metin kutusu 63"/>
            <p:cNvSpPr txBox="1"/>
            <p:nvPr/>
          </p:nvSpPr>
          <p:spPr>
            <a:xfrm>
              <a:off x="746177" y="1881525"/>
              <a:ext cx="4106317" cy="400110"/>
            </a:xfrm>
            <a:prstGeom prst="rect">
              <a:avLst/>
            </a:prstGeom>
            <a:noFill/>
          </p:spPr>
          <p:txBody>
            <a:bodyPr wrap="none" rtlCol="0">
              <a:spAutoFit/>
            </a:bodyPr>
            <a:lstStyle/>
            <a:p>
              <a:r>
                <a:rPr lang="tr-TR" sz="2000" dirty="0">
                  <a:solidFill>
                    <a:srgbClr val="575757"/>
                  </a:solidFill>
                </a:rPr>
                <a:t>Çocuklar en az 10-12 saat uyumalıdır. </a:t>
              </a:r>
            </a:p>
          </p:txBody>
        </p:sp>
        <p:pic>
          <p:nvPicPr>
            <p:cNvPr id="65" name="Resim 64"/>
            <p:cNvPicPr>
              <a:picLocks noChangeAspect="1"/>
            </p:cNvPicPr>
            <p:nvPr/>
          </p:nvPicPr>
          <p:blipFill>
            <a:blip r:embed="rId5"/>
            <a:stretch>
              <a:fillRect/>
            </a:stretch>
          </p:blipFill>
          <p:spPr>
            <a:xfrm>
              <a:off x="554927" y="1991580"/>
              <a:ext cx="191250" cy="180000"/>
            </a:xfrm>
            <a:prstGeom prst="rect">
              <a:avLst/>
            </a:prstGeom>
          </p:spPr>
        </p:pic>
      </p:grpSp>
      <p:grpSp>
        <p:nvGrpSpPr>
          <p:cNvPr id="66" name="Grup 65"/>
          <p:cNvGrpSpPr/>
          <p:nvPr/>
        </p:nvGrpSpPr>
        <p:grpSpPr>
          <a:xfrm>
            <a:off x="554927" y="4424299"/>
            <a:ext cx="3750173" cy="400110"/>
            <a:chOff x="554927" y="1881525"/>
            <a:chExt cx="3750173" cy="400110"/>
          </a:xfrm>
        </p:grpSpPr>
        <p:sp>
          <p:nvSpPr>
            <p:cNvPr id="67" name="Metin kutusu 66"/>
            <p:cNvSpPr txBox="1"/>
            <p:nvPr/>
          </p:nvSpPr>
          <p:spPr>
            <a:xfrm>
              <a:off x="746177" y="1881525"/>
              <a:ext cx="3558923" cy="400110"/>
            </a:xfrm>
            <a:prstGeom prst="rect">
              <a:avLst/>
            </a:prstGeom>
            <a:noFill/>
          </p:spPr>
          <p:txBody>
            <a:bodyPr wrap="none" rtlCol="0">
              <a:spAutoFit/>
            </a:bodyPr>
            <a:lstStyle/>
            <a:p>
              <a:r>
                <a:rPr lang="tr-TR" sz="2000" dirty="0">
                  <a:solidFill>
                    <a:srgbClr val="575757"/>
                  </a:solidFill>
                </a:rPr>
                <a:t>Erken yatıp erken kalkmalıdırlar. </a:t>
              </a:r>
            </a:p>
          </p:txBody>
        </p:sp>
        <p:pic>
          <p:nvPicPr>
            <p:cNvPr id="68" name="Resim 67"/>
            <p:cNvPicPr>
              <a:picLocks noChangeAspect="1"/>
            </p:cNvPicPr>
            <p:nvPr/>
          </p:nvPicPr>
          <p:blipFill>
            <a:blip r:embed="rId5"/>
            <a:stretch>
              <a:fillRect/>
            </a:stretch>
          </p:blipFill>
          <p:spPr>
            <a:xfrm>
              <a:off x="554927" y="1991580"/>
              <a:ext cx="191250" cy="180000"/>
            </a:xfrm>
            <a:prstGeom prst="rect">
              <a:avLst/>
            </a:prstGeom>
          </p:spPr>
        </p:pic>
      </p:grpSp>
      <p:grpSp>
        <p:nvGrpSpPr>
          <p:cNvPr id="69" name="Grup 68"/>
          <p:cNvGrpSpPr/>
          <p:nvPr/>
        </p:nvGrpSpPr>
        <p:grpSpPr>
          <a:xfrm>
            <a:off x="554927" y="4711581"/>
            <a:ext cx="3984340" cy="400110"/>
            <a:chOff x="554927" y="1881525"/>
            <a:chExt cx="3984340" cy="400110"/>
          </a:xfrm>
        </p:grpSpPr>
        <p:sp>
          <p:nvSpPr>
            <p:cNvPr id="70" name="Metin kutusu 69"/>
            <p:cNvSpPr txBox="1"/>
            <p:nvPr/>
          </p:nvSpPr>
          <p:spPr>
            <a:xfrm>
              <a:off x="746177" y="1881525"/>
              <a:ext cx="3793090" cy="400110"/>
            </a:xfrm>
            <a:prstGeom prst="rect">
              <a:avLst/>
            </a:prstGeom>
            <a:noFill/>
          </p:spPr>
          <p:txBody>
            <a:bodyPr wrap="none" rtlCol="0">
              <a:spAutoFit/>
            </a:bodyPr>
            <a:lstStyle/>
            <a:p>
              <a:r>
                <a:rPr lang="tr-TR" sz="2000" dirty="0">
                  <a:solidFill>
                    <a:srgbClr val="575757"/>
                  </a:solidFill>
                </a:rPr>
                <a:t>Karanlık bir ortamda uyumalıdırlar.</a:t>
              </a:r>
            </a:p>
          </p:txBody>
        </p:sp>
        <p:pic>
          <p:nvPicPr>
            <p:cNvPr id="71" name="Resim 7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17378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250"/>
                                        <p:tgtEl>
                                          <p:spTgt spid="5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250"/>
                                        <p:tgtEl>
                                          <p:spTgt spid="63"/>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250"/>
                                        <p:tgtEl>
                                          <p:spTgt spid="66"/>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2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P spid="5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5684164" cy="615553"/>
            <a:chOff x="554927" y="1881525"/>
            <a:chExt cx="5684164" cy="615553"/>
          </a:xfrm>
        </p:grpSpPr>
        <p:sp>
          <p:nvSpPr>
            <p:cNvPr id="16" name="Metin kutusu 15"/>
            <p:cNvSpPr txBox="1"/>
            <p:nvPr/>
          </p:nvSpPr>
          <p:spPr>
            <a:xfrm>
              <a:off x="746177" y="1881525"/>
              <a:ext cx="5492914" cy="615553"/>
            </a:xfrm>
            <a:prstGeom prst="rect">
              <a:avLst/>
            </a:prstGeom>
            <a:noFill/>
          </p:spPr>
          <p:txBody>
            <a:bodyPr wrap="none" rtlCol="0">
              <a:spAutoFit/>
            </a:bodyPr>
            <a:lstStyle/>
            <a:p>
              <a:r>
                <a:rPr lang="tr-TR" sz="1700" dirty="0">
                  <a:solidFill>
                    <a:srgbClr val="575757"/>
                  </a:solidFill>
                </a:rPr>
                <a:t>Sigara, alkol ve uyuşturucunun etkileri herkesin malumudur. </a:t>
              </a:r>
            </a:p>
            <a:p>
              <a:r>
                <a:rPr lang="tr-TR" sz="1700" dirty="0">
                  <a:solidFill>
                    <a:srgbClr val="575757"/>
                  </a:solidFill>
                </a:rPr>
                <a:t>Çocuklarımızı bu alışkanlıklardan korumak için;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r="-12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349729"/>
            <a:ext cx="4794561" cy="615553"/>
            <a:chOff x="554927" y="1881525"/>
            <a:chExt cx="4794561" cy="615553"/>
          </a:xfrm>
        </p:grpSpPr>
        <p:sp>
          <p:nvSpPr>
            <p:cNvPr id="32" name="Metin kutusu 31"/>
            <p:cNvSpPr txBox="1"/>
            <p:nvPr/>
          </p:nvSpPr>
          <p:spPr>
            <a:xfrm>
              <a:off x="746177" y="1881525"/>
              <a:ext cx="4603311" cy="615553"/>
            </a:xfrm>
            <a:prstGeom prst="rect">
              <a:avLst/>
            </a:prstGeom>
            <a:noFill/>
          </p:spPr>
          <p:txBody>
            <a:bodyPr wrap="none" rtlCol="0">
              <a:spAutoFit/>
            </a:bodyPr>
            <a:lstStyle/>
            <a:p>
              <a:r>
                <a:rPr lang="tr-TR" sz="1700" dirty="0">
                  <a:solidFill>
                    <a:srgbClr val="575757"/>
                  </a:solidFill>
                </a:rPr>
                <a:t>Çocuklara iyi örnek olmak gerekir. Çünkü çocuklar </a:t>
              </a:r>
            </a:p>
            <a:p>
              <a:r>
                <a:rPr lang="tr-TR" sz="1700" dirty="0">
                  <a:solidFill>
                    <a:srgbClr val="575757"/>
                  </a:solidFill>
                </a:rPr>
                <a:t>ebeveynlerini taklit ederler.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3063904"/>
            <a:ext cx="4834765" cy="353943"/>
            <a:chOff x="554927" y="1881525"/>
            <a:chExt cx="4834765" cy="353943"/>
          </a:xfrm>
        </p:grpSpPr>
        <p:sp>
          <p:nvSpPr>
            <p:cNvPr id="41" name="Metin kutusu 40"/>
            <p:cNvSpPr txBox="1"/>
            <p:nvPr/>
          </p:nvSpPr>
          <p:spPr>
            <a:xfrm>
              <a:off x="746177" y="1881525"/>
              <a:ext cx="4643515" cy="353943"/>
            </a:xfrm>
            <a:prstGeom prst="rect">
              <a:avLst/>
            </a:prstGeom>
            <a:noFill/>
          </p:spPr>
          <p:txBody>
            <a:bodyPr wrap="none" rtlCol="0">
              <a:spAutoFit/>
            </a:bodyPr>
            <a:lstStyle/>
            <a:p>
              <a:r>
                <a:rPr lang="tr-TR" sz="1700" dirty="0">
                  <a:solidFill>
                    <a:srgbClr val="575757"/>
                  </a:solidFill>
                </a:rPr>
                <a:t>Çocukların yanında bu maddeler kullanılmamalıdır.</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539430"/>
            <a:ext cx="4673696" cy="615553"/>
            <a:chOff x="554927" y="1881525"/>
            <a:chExt cx="4673696" cy="615553"/>
          </a:xfrm>
        </p:grpSpPr>
        <p:sp>
          <p:nvSpPr>
            <p:cNvPr id="44" name="Metin kutusu 43"/>
            <p:cNvSpPr txBox="1"/>
            <p:nvPr/>
          </p:nvSpPr>
          <p:spPr>
            <a:xfrm>
              <a:off x="746177" y="1881525"/>
              <a:ext cx="4482446" cy="615553"/>
            </a:xfrm>
            <a:prstGeom prst="rect">
              <a:avLst/>
            </a:prstGeom>
            <a:noFill/>
          </p:spPr>
          <p:txBody>
            <a:bodyPr wrap="none" rtlCol="0">
              <a:spAutoFit/>
            </a:bodyPr>
            <a:lstStyle/>
            <a:p>
              <a:r>
                <a:rPr lang="tr-TR" sz="1700" dirty="0">
                  <a:solidFill>
                    <a:srgbClr val="575757"/>
                  </a:solidFill>
                </a:rPr>
                <a:t>Çocuklarla ebeveynler arasında her zaman güçlü </a:t>
              </a:r>
            </a:p>
            <a:p>
              <a:r>
                <a:rPr lang="tr-TR" sz="1700" dirty="0">
                  <a:solidFill>
                    <a:srgbClr val="575757"/>
                  </a:solidFill>
                </a:rPr>
                <a:t>bir bağ olmalıdır. </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4235233"/>
            <a:ext cx="3188161" cy="615553"/>
            <a:chOff x="554927" y="1881525"/>
            <a:chExt cx="3188161" cy="615553"/>
          </a:xfrm>
        </p:grpSpPr>
        <p:sp>
          <p:nvSpPr>
            <p:cNvPr id="71" name="Metin kutusu 70"/>
            <p:cNvSpPr txBox="1"/>
            <p:nvPr/>
          </p:nvSpPr>
          <p:spPr>
            <a:xfrm>
              <a:off x="746177" y="1881525"/>
              <a:ext cx="2996911" cy="615553"/>
            </a:xfrm>
            <a:prstGeom prst="rect">
              <a:avLst/>
            </a:prstGeom>
            <a:noFill/>
          </p:spPr>
          <p:txBody>
            <a:bodyPr wrap="none" rtlCol="0">
              <a:spAutoFit/>
            </a:bodyPr>
            <a:lstStyle/>
            <a:p>
              <a:r>
                <a:rPr lang="tr-TR" sz="1700" dirty="0">
                  <a:solidFill>
                    <a:srgbClr val="575757"/>
                  </a:solidFill>
                </a:rPr>
                <a:t>Çocukların arkadaş seçimleri ve </a:t>
              </a:r>
            </a:p>
            <a:p>
              <a:r>
                <a:rPr lang="tr-TR" sz="1700" dirty="0">
                  <a:solidFill>
                    <a:srgbClr val="575757"/>
                  </a:solidFill>
                </a:rPr>
                <a:t>çevreleri takip edilmelidir. </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4902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b="-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313728" cy="1015663"/>
          </a:xfrm>
          <a:prstGeom prst="rect">
            <a:avLst/>
          </a:prstGeom>
          <a:noFill/>
        </p:spPr>
        <p:txBody>
          <a:bodyPr wrap="none" rtlCol="0">
            <a:spAutoFit/>
          </a:bodyPr>
          <a:lstStyle/>
          <a:p>
            <a:r>
              <a:rPr lang="tr-TR" sz="6000" b="1" dirty="0"/>
              <a:t>Beslenme</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4970359" cy="1477328"/>
          </a:xfrm>
          <a:prstGeom prst="rect">
            <a:avLst/>
          </a:prstGeom>
        </p:spPr>
        <p:txBody>
          <a:bodyPr wrap="square">
            <a:spAutoFit/>
          </a:bodyPr>
          <a:lstStyle/>
          <a:p>
            <a:r>
              <a:rPr lang="tr-TR" dirty="0">
                <a:solidFill>
                  <a:srgbClr val="575757"/>
                </a:solidFill>
              </a:rPr>
              <a:t>Çocuğunuzun üzerinde ne kadar büyük bir etkiniz olduğunu unutmayın. Eğer siz doğru besleniyor, egzersiz yapıyor, </a:t>
            </a:r>
            <a:r>
              <a:rPr lang="tr-TR" dirty="0" err="1">
                <a:solidFill>
                  <a:srgbClr val="575757"/>
                </a:solidFill>
              </a:rPr>
              <a:t>fast-food</a:t>
            </a:r>
            <a:r>
              <a:rPr lang="tr-TR" dirty="0">
                <a:solidFill>
                  <a:srgbClr val="575757"/>
                </a:solidFill>
              </a:rPr>
              <a:t> tüketmemeye gayret ediyorsanız; çocuğunuz da sizi örnek alır ve sağlıklı beslenme konusu etkin bir şekilde pekişir.</a:t>
            </a:r>
          </a:p>
        </p:txBody>
      </p:sp>
    </p:spTree>
    <p:extLst>
      <p:ext uri="{BB962C8B-B14F-4D97-AF65-F5344CB8AC3E}">
        <p14:creationId xmlns:p14="http://schemas.microsoft.com/office/powerpoint/2010/main" val="7783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60257" cy="1015663"/>
          </a:xfrm>
          <a:prstGeom prst="rect">
            <a:avLst/>
          </a:prstGeom>
          <a:noFill/>
        </p:spPr>
        <p:txBody>
          <a:bodyPr wrap="none" rtlCol="0">
            <a:spAutoFit/>
          </a:bodyPr>
          <a:lstStyle/>
          <a:p>
            <a:r>
              <a:rPr lang="tr-TR" sz="6000" b="1" dirty="0"/>
              <a:t>Stresten uzak durun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7851791" cy="3139321"/>
          </a:xfrm>
          <a:prstGeom prst="rect">
            <a:avLst/>
          </a:prstGeom>
          <a:noFill/>
        </p:spPr>
        <p:txBody>
          <a:bodyPr wrap="square" rtlCol="0">
            <a:spAutoFit/>
          </a:bodyPr>
          <a:lstStyle/>
          <a:p>
            <a:r>
              <a:rPr lang="tr-TR" dirty="0">
                <a:solidFill>
                  <a:srgbClr val="575757"/>
                </a:solidFill>
              </a:rPr>
              <a:t>Stres, vücudun herhangi bir fiziksel veya duygusal baskı ve değişikliğe göre</a:t>
            </a:r>
          </a:p>
          <a:p>
            <a:r>
              <a:rPr lang="tr-TR" dirty="0">
                <a:solidFill>
                  <a:srgbClr val="575757"/>
                </a:solidFill>
              </a:rPr>
              <a:t>verdiği yanıttır. Az miktarda stresin yararı, uyum sağlayıcı ve koruyucu etkisi olmakla birlikte aşırı stres patolojik değişimlere, hatta ölüme neden</a:t>
            </a:r>
          </a:p>
          <a:p>
            <a:r>
              <a:rPr lang="tr-TR" dirty="0">
                <a:solidFill>
                  <a:srgbClr val="575757"/>
                </a:solidFill>
              </a:rPr>
              <a:t>olabilmektedir.</a:t>
            </a:r>
          </a:p>
          <a:p>
            <a:endParaRPr lang="tr-TR" dirty="0">
              <a:solidFill>
                <a:srgbClr val="575757"/>
              </a:solidFill>
            </a:endParaRPr>
          </a:p>
          <a:p>
            <a:r>
              <a:rPr lang="tr-TR" dirty="0">
                <a:solidFill>
                  <a:srgbClr val="575757"/>
                </a:solidFill>
              </a:rPr>
              <a:t>Sürekli stresli olmak birçok hastalığa neden olur. Stres hormonlarının çok salgılanması sonucu damarlar ve kaslar normal çalışma düzenlerinin</a:t>
            </a:r>
          </a:p>
          <a:p>
            <a:r>
              <a:rPr lang="tr-TR" dirty="0">
                <a:solidFill>
                  <a:srgbClr val="575757"/>
                </a:solidFill>
              </a:rPr>
              <a:t>haricinde çalışırlar. Bu sistemlerin aşırı kasılma ve daralmaları vücuda</a:t>
            </a:r>
          </a:p>
          <a:p>
            <a:r>
              <a:rPr lang="tr-TR" dirty="0">
                <a:solidFill>
                  <a:srgbClr val="575757"/>
                </a:solidFill>
              </a:rPr>
              <a:t>zarar verir. Kalp atışının sürekli yüksek olması, kalp-damar sistemi</a:t>
            </a:r>
          </a:p>
          <a:p>
            <a:r>
              <a:rPr lang="tr-TR" dirty="0">
                <a:solidFill>
                  <a:srgbClr val="575757"/>
                </a:solidFill>
              </a:rPr>
              <a:t>üzerinde olumsuz etkilere neden olur. Kan dolaşımı bozulur.</a:t>
            </a:r>
          </a:p>
          <a:p>
            <a:r>
              <a:rPr lang="tr-TR" dirty="0">
                <a:solidFill>
                  <a:srgbClr val="575757"/>
                </a:solidFill>
              </a:rPr>
              <a:t>Hücrelere gerekli miktarda oksijen taşınamaz.</a:t>
            </a:r>
          </a:p>
        </p:txBody>
      </p:sp>
    </p:spTree>
    <p:extLst>
      <p:ext uri="{BB962C8B-B14F-4D97-AF65-F5344CB8AC3E}">
        <p14:creationId xmlns:p14="http://schemas.microsoft.com/office/powerpoint/2010/main" val="40141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60257" cy="1015663"/>
          </a:xfrm>
          <a:prstGeom prst="rect">
            <a:avLst/>
          </a:prstGeom>
          <a:noFill/>
        </p:spPr>
        <p:txBody>
          <a:bodyPr wrap="none" rtlCol="0">
            <a:spAutoFit/>
          </a:bodyPr>
          <a:lstStyle/>
          <a:p>
            <a:r>
              <a:rPr lang="tr-TR" sz="6000" b="1" dirty="0"/>
              <a:t>Stresten uzak durun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478477" y="1497369"/>
            <a:ext cx="7851791" cy="2031325"/>
          </a:xfrm>
          <a:prstGeom prst="rect">
            <a:avLst/>
          </a:prstGeom>
          <a:noFill/>
        </p:spPr>
        <p:txBody>
          <a:bodyPr wrap="square" rtlCol="0">
            <a:spAutoFit/>
          </a:bodyPr>
          <a:lstStyle/>
          <a:p>
            <a:r>
              <a:rPr lang="tr-TR" dirty="0">
                <a:solidFill>
                  <a:srgbClr val="575757"/>
                </a:solidFill>
              </a:rPr>
              <a:t>Tansiyon, şeker, felç, ülser, kanama bozuklukları, ishal, astım tetiklenmesi</a:t>
            </a:r>
          </a:p>
          <a:p>
            <a:r>
              <a:rPr lang="tr-TR" dirty="0">
                <a:solidFill>
                  <a:srgbClr val="575757"/>
                </a:solidFill>
              </a:rPr>
              <a:t>ve ileri durumlarda kansere neden olabilir. Bağışıklık sistemi zayıflar ve</a:t>
            </a:r>
          </a:p>
          <a:p>
            <a:r>
              <a:rPr lang="tr-TR" dirty="0">
                <a:solidFill>
                  <a:srgbClr val="575757"/>
                </a:solidFill>
              </a:rPr>
              <a:t>daha kolay hastalanmaya neden olur. Sindirim  düzensizlikleri, iştah</a:t>
            </a:r>
          </a:p>
          <a:p>
            <a:r>
              <a:rPr lang="tr-TR" dirty="0">
                <a:solidFill>
                  <a:srgbClr val="575757"/>
                </a:solidFill>
              </a:rPr>
              <a:t>bozukluğu, baş ağrısı, baş dönmesi, kaşıntı ve alerjik durumlar gelişir.</a:t>
            </a:r>
          </a:p>
          <a:p>
            <a:r>
              <a:rPr lang="tr-TR" dirty="0">
                <a:solidFill>
                  <a:srgbClr val="575757"/>
                </a:solidFill>
              </a:rPr>
              <a:t>Ruhsal düzensizliklere neden olur ve bu durum günlük hayatımızı</a:t>
            </a:r>
          </a:p>
          <a:p>
            <a:r>
              <a:rPr lang="tr-TR" dirty="0">
                <a:solidFill>
                  <a:srgbClr val="575757"/>
                </a:solidFill>
              </a:rPr>
              <a:t>etkiler. Anlama ve düşünme bozukluğu, denge sorunları baş gösterir.</a:t>
            </a:r>
          </a:p>
          <a:p>
            <a:r>
              <a:rPr lang="tr-TR" dirty="0">
                <a:solidFill>
                  <a:srgbClr val="575757"/>
                </a:solidFill>
              </a:rPr>
              <a:t>Hafıza zayıflar. </a:t>
            </a:r>
          </a:p>
        </p:txBody>
      </p:sp>
    </p:spTree>
    <p:extLst>
      <p:ext uri="{BB962C8B-B14F-4D97-AF65-F5344CB8AC3E}">
        <p14:creationId xmlns:p14="http://schemas.microsoft.com/office/powerpoint/2010/main" val="401905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8265724" cy="1015663"/>
          </a:xfrm>
          <a:prstGeom prst="rect">
            <a:avLst/>
          </a:prstGeom>
          <a:noFill/>
        </p:spPr>
        <p:txBody>
          <a:bodyPr wrap="none" rtlCol="0">
            <a:spAutoFit/>
          </a:bodyPr>
          <a:lstStyle/>
          <a:p>
            <a:r>
              <a:rPr lang="tr-TR" sz="6000" b="1" dirty="0"/>
              <a:t>Strese karşı farkında olun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4916967" cy="353943"/>
            <a:chOff x="554927" y="1881525"/>
            <a:chExt cx="4916967" cy="353943"/>
          </a:xfrm>
        </p:grpSpPr>
        <p:sp>
          <p:nvSpPr>
            <p:cNvPr id="16" name="Metin kutusu 15"/>
            <p:cNvSpPr txBox="1"/>
            <p:nvPr/>
          </p:nvSpPr>
          <p:spPr>
            <a:xfrm>
              <a:off x="746177" y="1881525"/>
              <a:ext cx="4725717" cy="353943"/>
            </a:xfrm>
            <a:prstGeom prst="rect">
              <a:avLst/>
            </a:prstGeom>
            <a:noFill/>
          </p:spPr>
          <p:txBody>
            <a:bodyPr wrap="none" rtlCol="0">
              <a:spAutoFit/>
            </a:bodyPr>
            <a:lstStyle/>
            <a:p>
              <a:r>
                <a:rPr lang="fi-FI" sz="1700" dirty="0">
                  <a:solidFill>
                    <a:srgbClr val="575757"/>
                  </a:solidFill>
                </a:rPr>
                <a:t>Hayatta karşınıza çıkan engelleri aşarken sakin olun.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4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130512"/>
            <a:ext cx="5682497" cy="353943"/>
            <a:chOff x="554927" y="1881525"/>
            <a:chExt cx="5682497" cy="353943"/>
          </a:xfrm>
        </p:grpSpPr>
        <p:sp>
          <p:nvSpPr>
            <p:cNvPr id="32" name="Metin kutusu 31"/>
            <p:cNvSpPr txBox="1"/>
            <p:nvPr/>
          </p:nvSpPr>
          <p:spPr>
            <a:xfrm>
              <a:off x="746177" y="1881525"/>
              <a:ext cx="5491247" cy="353943"/>
            </a:xfrm>
            <a:prstGeom prst="rect">
              <a:avLst/>
            </a:prstGeom>
            <a:noFill/>
          </p:spPr>
          <p:txBody>
            <a:bodyPr wrap="none" rtlCol="0">
              <a:spAutoFit/>
            </a:bodyPr>
            <a:lstStyle/>
            <a:p>
              <a:r>
                <a:rPr lang="tr-TR" sz="1700" dirty="0">
                  <a:solidFill>
                    <a:srgbClr val="575757"/>
                  </a:solidFill>
                </a:rPr>
                <a:t>Aşılamayacak engel yoktur, kararlı olun ve başarmayı isteyin.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2585038"/>
            <a:ext cx="6163719" cy="877163"/>
            <a:chOff x="554927" y="1881525"/>
            <a:chExt cx="6163719" cy="877163"/>
          </a:xfrm>
        </p:grpSpPr>
        <p:sp>
          <p:nvSpPr>
            <p:cNvPr id="41" name="Metin kutusu 40"/>
            <p:cNvSpPr txBox="1"/>
            <p:nvPr/>
          </p:nvSpPr>
          <p:spPr>
            <a:xfrm>
              <a:off x="746177" y="1881525"/>
              <a:ext cx="5972469" cy="877163"/>
            </a:xfrm>
            <a:prstGeom prst="rect">
              <a:avLst/>
            </a:prstGeom>
            <a:noFill/>
          </p:spPr>
          <p:txBody>
            <a:bodyPr wrap="none" rtlCol="0">
              <a:spAutoFit/>
            </a:bodyPr>
            <a:lstStyle/>
            <a:p>
              <a:r>
                <a:rPr lang="tr-TR" sz="1700" dirty="0">
                  <a:solidFill>
                    <a:srgbClr val="575757"/>
                  </a:solidFill>
                </a:rPr>
                <a:t>Gergin ve kaygılı olmak hem fiziksel hem de ruhsal olarak sizi kötü</a:t>
              </a:r>
            </a:p>
            <a:p>
              <a:r>
                <a:rPr lang="tr-TR" sz="1700" dirty="0">
                  <a:solidFill>
                    <a:srgbClr val="575757"/>
                  </a:solidFill>
                </a:rPr>
                <a:t>etkiler, yapacağımız işe odaklanmamızı zorlaştırır ve çalışma</a:t>
              </a:r>
            </a:p>
            <a:p>
              <a:r>
                <a:rPr lang="tr-TR" sz="1700" dirty="0">
                  <a:solidFill>
                    <a:srgbClr val="575757"/>
                  </a:solidFill>
                </a:rPr>
                <a:t>performansımızı düşürür.</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513447"/>
            <a:ext cx="6354968" cy="353943"/>
            <a:chOff x="554927" y="1881525"/>
            <a:chExt cx="6354968" cy="353943"/>
          </a:xfrm>
        </p:grpSpPr>
        <p:sp>
          <p:nvSpPr>
            <p:cNvPr id="44" name="Metin kutusu 43"/>
            <p:cNvSpPr txBox="1"/>
            <p:nvPr/>
          </p:nvSpPr>
          <p:spPr>
            <a:xfrm>
              <a:off x="746176" y="1881525"/>
              <a:ext cx="6163719" cy="353943"/>
            </a:xfrm>
            <a:prstGeom prst="rect">
              <a:avLst/>
            </a:prstGeom>
            <a:noFill/>
          </p:spPr>
          <p:txBody>
            <a:bodyPr wrap="square" rtlCol="0">
              <a:spAutoFit/>
            </a:bodyPr>
            <a:lstStyle/>
            <a:p>
              <a:r>
                <a:rPr lang="tr-TR" sz="1700" dirty="0">
                  <a:solidFill>
                    <a:srgbClr val="575757"/>
                  </a:solidFill>
                </a:rPr>
                <a:t>Aşırılık zararlıdır, hiçbir işinizde aşırıya kaçmayın, dengeli olun.</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3958718"/>
            <a:ext cx="3974658" cy="353943"/>
            <a:chOff x="554927" y="1881525"/>
            <a:chExt cx="3974658" cy="353943"/>
          </a:xfrm>
        </p:grpSpPr>
        <p:sp>
          <p:nvSpPr>
            <p:cNvPr id="71" name="Metin kutusu 70"/>
            <p:cNvSpPr txBox="1"/>
            <p:nvPr/>
          </p:nvSpPr>
          <p:spPr>
            <a:xfrm>
              <a:off x="746177" y="1881525"/>
              <a:ext cx="3783408" cy="353943"/>
            </a:xfrm>
            <a:prstGeom prst="rect">
              <a:avLst/>
            </a:prstGeom>
            <a:noFill/>
          </p:spPr>
          <p:txBody>
            <a:bodyPr wrap="none" rtlCol="0">
              <a:spAutoFit/>
            </a:bodyPr>
            <a:lstStyle/>
            <a:p>
              <a:r>
                <a:rPr lang="tr-TR" sz="1700" dirty="0">
                  <a:solidFill>
                    <a:srgbClr val="575757"/>
                  </a:solidFill>
                </a:rPr>
                <a:t>Çevremdekiler ne der korkusu taşımayın.</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12601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8265724" cy="1015663"/>
          </a:xfrm>
          <a:prstGeom prst="rect">
            <a:avLst/>
          </a:prstGeom>
          <a:noFill/>
        </p:spPr>
        <p:txBody>
          <a:bodyPr wrap="none" rtlCol="0">
            <a:spAutoFit/>
          </a:bodyPr>
          <a:lstStyle/>
          <a:p>
            <a:r>
              <a:rPr lang="tr-TR" sz="6000" b="1" dirty="0"/>
              <a:t>Strese karşı farkında olun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699437"/>
            <a:ext cx="4916967" cy="353943"/>
            <a:chOff x="554927" y="1881525"/>
            <a:chExt cx="4916967" cy="353943"/>
          </a:xfrm>
        </p:grpSpPr>
        <p:sp>
          <p:nvSpPr>
            <p:cNvPr id="16" name="Metin kutusu 15"/>
            <p:cNvSpPr txBox="1"/>
            <p:nvPr/>
          </p:nvSpPr>
          <p:spPr>
            <a:xfrm>
              <a:off x="746177" y="1881525"/>
              <a:ext cx="4725717" cy="353943"/>
            </a:xfrm>
            <a:prstGeom prst="rect">
              <a:avLst/>
            </a:prstGeom>
            <a:noFill/>
          </p:spPr>
          <p:txBody>
            <a:bodyPr wrap="none" rtlCol="0">
              <a:spAutoFit/>
            </a:bodyPr>
            <a:lstStyle/>
            <a:p>
              <a:r>
                <a:rPr lang="fi-FI" sz="1700" dirty="0">
                  <a:solidFill>
                    <a:srgbClr val="575757"/>
                  </a:solidFill>
                </a:rPr>
                <a:t>Doğru beslenme stresi yenmenize katkıda bulunur.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113734"/>
            <a:ext cx="5222756" cy="615553"/>
            <a:chOff x="554927" y="1881525"/>
            <a:chExt cx="5222756" cy="615553"/>
          </a:xfrm>
        </p:grpSpPr>
        <p:sp>
          <p:nvSpPr>
            <p:cNvPr id="32" name="Metin kutusu 31"/>
            <p:cNvSpPr txBox="1"/>
            <p:nvPr/>
          </p:nvSpPr>
          <p:spPr>
            <a:xfrm>
              <a:off x="746177" y="1881525"/>
              <a:ext cx="5031506" cy="615553"/>
            </a:xfrm>
            <a:prstGeom prst="rect">
              <a:avLst/>
            </a:prstGeom>
            <a:noFill/>
          </p:spPr>
          <p:txBody>
            <a:bodyPr wrap="none" rtlCol="0">
              <a:spAutoFit/>
            </a:bodyPr>
            <a:lstStyle/>
            <a:p>
              <a:r>
                <a:rPr lang="tr-TR" sz="1700" dirty="0">
                  <a:solidFill>
                    <a:srgbClr val="575757"/>
                  </a:solidFill>
                </a:rPr>
                <a:t>Düzenli olarak spor yapmak, gerginliklerden kurtulmak </a:t>
              </a:r>
            </a:p>
            <a:p>
              <a:r>
                <a:rPr lang="tr-TR" sz="1700" dirty="0">
                  <a:solidFill>
                    <a:srgbClr val="575757"/>
                  </a:solidFill>
                </a:rPr>
                <a:t>ve rahatlamak için etkili bir yoldur.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2754393"/>
            <a:ext cx="2660196" cy="353943"/>
            <a:chOff x="554927" y="1881525"/>
            <a:chExt cx="2660196" cy="353943"/>
          </a:xfrm>
        </p:grpSpPr>
        <p:sp>
          <p:nvSpPr>
            <p:cNvPr id="41" name="Metin kutusu 40"/>
            <p:cNvSpPr txBox="1"/>
            <p:nvPr/>
          </p:nvSpPr>
          <p:spPr>
            <a:xfrm>
              <a:off x="746177" y="1881525"/>
              <a:ext cx="2468946" cy="353943"/>
            </a:xfrm>
            <a:prstGeom prst="rect">
              <a:avLst/>
            </a:prstGeom>
            <a:noFill/>
          </p:spPr>
          <p:txBody>
            <a:bodyPr wrap="none" rtlCol="0">
              <a:spAutoFit/>
            </a:bodyPr>
            <a:lstStyle/>
            <a:p>
              <a:r>
                <a:rPr lang="tr-TR" sz="1700" dirty="0">
                  <a:solidFill>
                    <a:srgbClr val="575757"/>
                  </a:solidFill>
                </a:rPr>
                <a:t>Mükemmeliyetçi olmayın.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158957"/>
            <a:ext cx="6354968" cy="353943"/>
            <a:chOff x="554927" y="1881525"/>
            <a:chExt cx="6354968" cy="353943"/>
          </a:xfrm>
        </p:grpSpPr>
        <p:sp>
          <p:nvSpPr>
            <p:cNvPr id="44" name="Metin kutusu 43"/>
            <p:cNvSpPr txBox="1"/>
            <p:nvPr/>
          </p:nvSpPr>
          <p:spPr>
            <a:xfrm>
              <a:off x="746176" y="1881525"/>
              <a:ext cx="6163719" cy="353943"/>
            </a:xfrm>
            <a:prstGeom prst="rect">
              <a:avLst/>
            </a:prstGeom>
            <a:noFill/>
          </p:spPr>
          <p:txBody>
            <a:bodyPr wrap="square" rtlCol="0">
              <a:spAutoFit/>
            </a:bodyPr>
            <a:lstStyle/>
            <a:p>
              <a:r>
                <a:rPr lang="tr-TR" sz="1700" dirty="0">
                  <a:solidFill>
                    <a:srgbClr val="575757"/>
                  </a:solidFill>
                </a:rPr>
                <a:t>Faydalı hobiler edinin.</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3558370"/>
            <a:ext cx="4617205" cy="615553"/>
            <a:chOff x="554927" y="1881525"/>
            <a:chExt cx="4617205" cy="615553"/>
          </a:xfrm>
        </p:grpSpPr>
        <p:sp>
          <p:nvSpPr>
            <p:cNvPr id="71" name="Metin kutusu 70"/>
            <p:cNvSpPr txBox="1"/>
            <p:nvPr/>
          </p:nvSpPr>
          <p:spPr>
            <a:xfrm>
              <a:off x="746177" y="1881525"/>
              <a:ext cx="4425955" cy="615553"/>
            </a:xfrm>
            <a:prstGeom prst="rect">
              <a:avLst/>
            </a:prstGeom>
            <a:noFill/>
          </p:spPr>
          <p:txBody>
            <a:bodyPr wrap="none" rtlCol="0">
              <a:spAutoFit/>
            </a:bodyPr>
            <a:lstStyle/>
            <a:p>
              <a:r>
                <a:rPr lang="tr-TR" sz="1700" dirty="0">
                  <a:solidFill>
                    <a:srgbClr val="575757"/>
                  </a:solidFill>
                </a:rPr>
                <a:t>Kendi limitlerinizi, kapasitenizi bilin; gereğinden </a:t>
              </a:r>
            </a:p>
            <a:p>
              <a:r>
                <a:rPr lang="tr-TR" sz="1700" dirty="0">
                  <a:solidFill>
                    <a:srgbClr val="575757"/>
                  </a:solidFill>
                </a:rPr>
                <a:t>fazla sorumluluk almaya çalışmayın.</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2421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2" name="Metin kutusu 21"/>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pic>
        <p:nvPicPr>
          <p:cNvPr id="13" name="Resim 12"/>
          <p:cNvPicPr>
            <a:picLocks noChangeAspect="1"/>
          </p:cNvPicPr>
          <p:nvPr/>
        </p:nvPicPr>
        <p:blipFill>
          <a:blip r:embed="rId5"/>
          <a:stretch>
            <a:fillRect/>
          </a:stretch>
        </p:blipFill>
        <p:spPr>
          <a:xfrm>
            <a:off x="315044" y="5505450"/>
            <a:ext cx="2733750" cy="1023750"/>
          </a:xfrm>
          <a:prstGeom prst="rect">
            <a:avLst/>
          </a:prstGeom>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845" y="4986165"/>
            <a:ext cx="4492944" cy="103857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250" fill="hold"/>
                                        <p:tgtEl>
                                          <p:spTgt spid="29"/>
                                        </p:tgtEl>
                                        <p:attrNameLst>
                                          <p:attrName>ppt_x</p:attrName>
                                        </p:attrNameLst>
                                      </p:cBhvr>
                                      <p:tavLst>
                                        <p:tav tm="0">
                                          <p:val>
                                            <p:strVal val="1+#ppt_w/2"/>
                                          </p:val>
                                        </p:tav>
                                        <p:tav tm="100000">
                                          <p:val>
                                            <p:strVal val="#ppt_x"/>
                                          </p:val>
                                        </p:tav>
                                      </p:tavLst>
                                    </p:anim>
                                    <p:anim calcmode="lin" valueType="num">
                                      <p:cBhvr additive="base">
                                        <p:cTn id="19" dur="2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1+#ppt_w/2"/>
                                          </p:val>
                                        </p:tav>
                                        <p:tav tm="100000">
                                          <p:val>
                                            <p:strVal val="#ppt_x"/>
                                          </p:val>
                                        </p:tav>
                                      </p:tavLst>
                                    </p:anim>
                                    <p:anim calcmode="lin" valueType="num">
                                      <p:cBhvr additive="base">
                                        <p:cTn id="28" dur="25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childTnLst>
                                </p:cTn>
                              </p:par>
                            </p:childTnLst>
                          </p:cTn>
                        </p:par>
                        <p:par>
                          <p:cTn id="33" fill="hold">
                            <p:stCondLst>
                              <p:cond delay="125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2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634619" cy="1938992"/>
          </a:xfrm>
          <a:prstGeom prst="rect">
            <a:avLst/>
          </a:prstGeom>
          <a:noFill/>
        </p:spPr>
        <p:txBody>
          <a:bodyPr wrap="none" rtlCol="0">
            <a:spAutoFit/>
          </a:bodyPr>
          <a:lstStyle/>
          <a:p>
            <a:r>
              <a:rPr lang="tr-TR" sz="6000" b="1" dirty="0"/>
              <a:t>Yeterli ve dengeli</a:t>
            </a:r>
          </a:p>
          <a:p>
            <a:r>
              <a:rPr lang="tr-TR" sz="6000" b="1" dirty="0"/>
              <a:t>beslenme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06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6" name="Grup 15"/>
          <p:cNvGrpSpPr/>
          <p:nvPr/>
        </p:nvGrpSpPr>
        <p:grpSpPr>
          <a:xfrm>
            <a:off x="554927" y="2668264"/>
            <a:ext cx="7462918" cy="1200329"/>
            <a:chOff x="554927" y="2447025"/>
            <a:chExt cx="7462918" cy="1200329"/>
          </a:xfrm>
        </p:grpSpPr>
        <p:sp>
          <p:nvSpPr>
            <p:cNvPr id="17" name="Dikdörtgen 16"/>
            <p:cNvSpPr/>
            <p:nvPr/>
          </p:nvSpPr>
          <p:spPr>
            <a:xfrm>
              <a:off x="746177" y="2447025"/>
              <a:ext cx="7271668" cy="1200329"/>
            </a:xfrm>
            <a:prstGeom prst="rect">
              <a:avLst/>
            </a:prstGeom>
          </p:spPr>
          <p:txBody>
            <a:bodyPr wrap="square">
              <a:spAutoFit/>
            </a:bodyPr>
            <a:lstStyle/>
            <a:p>
              <a:r>
                <a:rPr lang="tr-TR" dirty="0">
                  <a:solidFill>
                    <a:srgbClr val="575757"/>
                  </a:solidFill>
                </a:rPr>
                <a:t>Sağlıklı beslenmenin iki temel unsuru:</a:t>
              </a:r>
            </a:p>
            <a:p>
              <a:endParaRPr lang="tr-TR" dirty="0">
                <a:solidFill>
                  <a:srgbClr val="575757"/>
                </a:solidFill>
              </a:endParaRPr>
            </a:p>
            <a:p>
              <a:r>
                <a:rPr lang="tr-TR" b="1" dirty="0">
                  <a:solidFill>
                    <a:srgbClr val="575757"/>
                  </a:solidFill>
                </a:rPr>
                <a:t>- Yeterli beslenme</a:t>
              </a:r>
            </a:p>
            <a:p>
              <a:r>
                <a:rPr lang="tr-TR" b="1" dirty="0">
                  <a:solidFill>
                    <a:srgbClr val="575757"/>
                  </a:solidFill>
                </a:rPr>
                <a:t>- Dengeli beslenme</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sp>
        <p:nvSpPr>
          <p:cNvPr id="19" name="Dikdörtgen 18"/>
          <p:cNvSpPr/>
          <p:nvPr/>
        </p:nvSpPr>
        <p:spPr>
          <a:xfrm>
            <a:off x="356650" y="4192935"/>
            <a:ext cx="4970359" cy="646331"/>
          </a:xfrm>
          <a:prstGeom prst="rect">
            <a:avLst/>
          </a:prstGeom>
        </p:spPr>
        <p:txBody>
          <a:bodyPr wrap="square">
            <a:spAutoFit/>
          </a:bodyPr>
          <a:lstStyle/>
          <a:p>
            <a:r>
              <a:rPr lang="tr-TR" b="1" dirty="0">
                <a:solidFill>
                  <a:srgbClr val="E61F4F"/>
                </a:solidFill>
              </a:rPr>
              <a:t>Sağlıklı beslenmek sağlıklı yaşamanın</a:t>
            </a:r>
          </a:p>
          <a:p>
            <a:r>
              <a:rPr lang="tr-TR" b="1" dirty="0">
                <a:solidFill>
                  <a:srgbClr val="E61F4F"/>
                </a:solidFill>
              </a:rPr>
              <a:t>olmazsa olmazıdır.</a:t>
            </a:r>
          </a:p>
        </p:txBody>
      </p:sp>
      <p:pic>
        <p:nvPicPr>
          <p:cNvPr id="2" name="Resim 1"/>
          <p:cNvPicPr>
            <a:picLocks noChangeAspect="1"/>
          </p:cNvPicPr>
          <p:nvPr/>
        </p:nvPicPr>
        <p:blipFill>
          <a:blip r:embed="rId5"/>
          <a:stretch>
            <a:fillRect/>
          </a:stretch>
        </p:blipFill>
        <p:spPr>
          <a:xfrm>
            <a:off x="7089465" y="1488375"/>
            <a:ext cx="3870000" cy="3881250"/>
          </a:xfrm>
          <a:prstGeom prst="rect">
            <a:avLst/>
          </a:prstGeom>
        </p:spPr>
      </p:pic>
    </p:spTree>
    <p:extLst>
      <p:ext uri="{BB962C8B-B14F-4D97-AF65-F5344CB8AC3E}">
        <p14:creationId xmlns:p14="http://schemas.microsoft.com/office/powerpoint/2010/main" val="6311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9480" cy="1569660"/>
          </a:xfrm>
          <a:prstGeom prst="rect">
            <a:avLst/>
          </a:prstGeom>
          <a:noFill/>
        </p:spPr>
        <p:txBody>
          <a:bodyPr wrap="none" rtlCol="0">
            <a:spAutoFit/>
          </a:bodyPr>
          <a:lstStyle/>
          <a:p>
            <a:r>
              <a:rPr lang="tr-TR" sz="4800" b="1" dirty="0"/>
              <a:t>Sağlıklı beslenmek</a:t>
            </a:r>
          </a:p>
          <a:p>
            <a:r>
              <a:rPr lang="tr-TR" sz="4800" b="1" dirty="0"/>
              <a:t>için tavsiyeler</a:t>
            </a:r>
          </a:p>
        </p:txBody>
      </p:sp>
      <p:grpSp>
        <p:nvGrpSpPr>
          <p:cNvPr id="32" name="Grup 31"/>
          <p:cNvGrpSpPr/>
          <p:nvPr/>
        </p:nvGrpSpPr>
        <p:grpSpPr>
          <a:xfrm>
            <a:off x="460907" y="1935052"/>
            <a:ext cx="7462918" cy="369332"/>
            <a:chOff x="554927" y="2447025"/>
            <a:chExt cx="7462918" cy="369332"/>
          </a:xfrm>
        </p:grpSpPr>
        <p:sp>
          <p:nvSpPr>
            <p:cNvPr id="33" name="Dikdörtgen 32"/>
            <p:cNvSpPr/>
            <p:nvPr/>
          </p:nvSpPr>
          <p:spPr>
            <a:xfrm>
              <a:off x="746177" y="2447025"/>
              <a:ext cx="7271668" cy="369332"/>
            </a:xfrm>
            <a:prstGeom prst="rect">
              <a:avLst/>
            </a:prstGeom>
          </p:spPr>
          <p:txBody>
            <a:bodyPr wrap="square">
              <a:spAutoFit/>
            </a:bodyPr>
            <a:lstStyle/>
            <a:p>
              <a:r>
                <a:rPr lang="tr-TR" dirty="0">
                  <a:solidFill>
                    <a:srgbClr val="575757"/>
                  </a:solidFill>
                </a:rPr>
                <a:t>Katkı maddesi içeren yapay gıdalardan uzak durun.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77224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092717"/>
            <a:ext cx="2470075" cy="2471302"/>
          </a:xfrm>
          <a:prstGeom prst="ellipse">
            <a:avLst/>
          </a:prstGeom>
          <a:blipFill dpi="0" rotWithShape="0">
            <a:blip r:embed="rId4"/>
            <a:srcRect/>
            <a:stretch>
              <a:fillRect l="-17000" r="-14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60907" y="2303923"/>
            <a:ext cx="7462918" cy="369332"/>
            <a:chOff x="554927" y="2447025"/>
            <a:chExt cx="7462918" cy="369332"/>
          </a:xfrm>
        </p:grpSpPr>
        <p:sp>
          <p:nvSpPr>
            <p:cNvPr id="18" name="Dikdörtgen 17"/>
            <p:cNvSpPr/>
            <p:nvPr/>
          </p:nvSpPr>
          <p:spPr>
            <a:xfrm>
              <a:off x="746177" y="2447025"/>
              <a:ext cx="7271668" cy="369332"/>
            </a:xfrm>
            <a:prstGeom prst="rect">
              <a:avLst/>
            </a:prstGeom>
          </p:spPr>
          <p:txBody>
            <a:bodyPr wrap="square">
              <a:spAutoFit/>
            </a:bodyPr>
            <a:lstStyle/>
            <a:p>
              <a:r>
                <a:rPr lang="tr-TR" dirty="0">
                  <a:solidFill>
                    <a:srgbClr val="575757"/>
                  </a:solidFill>
                </a:rPr>
                <a:t>Çok şişman ya da aşırı zayıf değil, ideal vücut ağırlığında olun.</a:t>
              </a:r>
            </a:p>
          </p:txBody>
        </p:sp>
        <p:pic>
          <p:nvPicPr>
            <p:cNvPr id="19" name="Resim 18"/>
            <p:cNvPicPr>
              <a:picLocks noChangeAspect="1"/>
            </p:cNvPicPr>
            <p:nvPr/>
          </p:nvPicPr>
          <p:blipFill>
            <a:blip r:embed="rId3"/>
            <a:stretch>
              <a:fillRect/>
            </a:stretch>
          </p:blipFill>
          <p:spPr>
            <a:xfrm>
              <a:off x="554927" y="2549458"/>
              <a:ext cx="191250" cy="180000"/>
            </a:xfrm>
            <a:prstGeom prst="rect">
              <a:avLst/>
            </a:prstGeom>
          </p:spPr>
        </p:pic>
      </p:grpSp>
      <p:grpSp>
        <p:nvGrpSpPr>
          <p:cNvPr id="20" name="Grup 19"/>
          <p:cNvGrpSpPr/>
          <p:nvPr/>
        </p:nvGrpSpPr>
        <p:grpSpPr>
          <a:xfrm>
            <a:off x="460907" y="2658904"/>
            <a:ext cx="7462918" cy="369332"/>
            <a:chOff x="554927" y="2447025"/>
            <a:chExt cx="7462918" cy="369332"/>
          </a:xfrm>
        </p:grpSpPr>
        <p:sp>
          <p:nvSpPr>
            <p:cNvPr id="21" name="Dikdörtgen 20"/>
            <p:cNvSpPr/>
            <p:nvPr/>
          </p:nvSpPr>
          <p:spPr>
            <a:xfrm>
              <a:off x="746177" y="2447025"/>
              <a:ext cx="7271668" cy="369332"/>
            </a:xfrm>
            <a:prstGeom prst="rect">
              <a:avLst/>
            </a:prstGeom>
          </p:spPr>
          <p:txBody>
            <a:bodyPr wrap="square">
              <a:spAutoFit/>
            </a:bodyPr>
            <a:lstStyle/>
            <a:p>
              <a:r>
                <a:rPr lang="tr-TR" dirty="0">
                  <a:solidFill>
                    <a:srgbClr val="575757"/>
                  </a:solidFill>
                </a:rPr>
                <a:t>Abur cuburla veya sürekli aynı yiyecek içeceklerle beslenmeyin.</a:t>
              </a:r>
            </a:p>
          </p:txBody>
        </p:sp>
        <p:pic>
          <p:nvPicPr>
            <p:cNvPr id="22" name="Resim 21"/>
            <p:cNvPicPr>
              <a:picLocks noChangeAspect="1"/>
            </p:cNvPicPr>
            <p:nvPr/>
          </p:nvPicPr>
          <p:blipFill>
            <a:blip r:embed="rId3"/>
            <a:stretch>
              <a:fillRect/>
            </a:stretch>
          </p:blipFill>
          <p:spPr>
            <a:xfrm>
              <a:off x="554927" y="2549458"/>
              <a:ext cx="191250" cy="180000"/>
            </a:xfrm>
            <a:prstGeom prst="rect">
              <a:avLst/>
            </a:prstGeom>
          </p:spPr>
        </p:pic>
      </p:grpSp>
      <p:grpSp>
        <p:nvGrpSpPr>
          <p:cNvPr id="23" name="Grup 22"/>
          <p:cNvGrpSpPr/>
          <p:nvPr/>
        </p:nvGrpSpPr>
        <p:grpSpPr>
          <a:xfrm>
            <a:off x="460907" y="3028161"/>
            <a:ext cx="7462918" cy="369332"/>
            <a:chOff x="554927" y="2447025"/>
            <a:chExt cx="7462918" cy="369332"/>
          </a:xfrm>
        </p:grpSpPr>
        <p:sp>
          <p:nvSpPr>
            <p:cNvPr id="24" name="Dikdörtgen 23"/>
            <p:cNvSpPr/>
            <p:nvPr/>
          </p:nvSpPr>
          <p:spPr>
            <a:xfrm>
              <a:off x="746177" y="2447025"/>
              <a:ext cx="7271668" cy="369332"/>
            </a:xfrm>
            <a:prstGeom prst="rect">
              <a:avLst/>
            </a:prstGeom>
          </p:spPr>
          <p:txBody>
            <a:bodyPr wrap="square">
              <a:spAutoFit/>
            </a:bodyPr>
            <a:lstStyle/>
            <a:p>
              <a:r>
                <a:rPr lang="tr-TR" dirty="0">
                  <a:solidFill>
                    <a:srgbClr val="575757"/>
                  </a:solidFill>
                </a:rPr>
                <a:t>Ambalajlı ürünleri gözü kapalı değil, etiketlerini okuyup inceleyerek alın.</a:t>
              </a:r>
            </a:p>
          </p:txBody>
        </p:sp>
        <p:pic>
          <p:nvPicPr>
            <p:cNvPr id="25" name="Resim 24"/>
            <p:cNvPicPr>
              <a:picLocks noChangeAspect="1"/>
            </p:cNvPicPr>
            <p:nvPr/>
          </p:nvPicPr>
          <p:blipFill>
            <a:blip r:embed="rId3"/>
            <a:stretch>
              <a:fillRect/>
            </a:stretch>
          </p:blipFill>
          <p:spPr>
            <a:xfrm>
              <a:off x="554927" y="2549458"/>
              <a:ext cx="191250" cy="180000"/>
            </a:xfrm>
            <a:prstGeom prst="rect">
              <a:avLst/>
            </a:prstGeom>
          </p:spPr>
        </p:pic>
      </p:grpSp>
      <p:grpSp>
        <p:nvGrpSpPr>
          <p:cNvPr id="27" name="Grup 26"/>
          <p:cNvGrpSpPr/>
          <p:nvPr/>
        </p:nvGrpSpPr>
        <p:grpSpPr>
          <a:xfrm>
            <a:off x="460907" y="3381146"/>
            <a:ext cx="7462918" cy="369332"/>
            <a:chOff x="554927" y="2447025"/>
            <a:chExt cx="7462918" cy="369332"/>
          </a:xfrm>
        </p:grpSpPr>
        <p:sp>
          <p:nvSpPr>
            <p:cNvPr id="29" name="Dikdörtgen 28"/>
            <p:cNvSpPr/>
            <p:nvPr/>
          </p:nvSpPr>
          <p:spPr>
            <a:xfrm>
              <a:off x="746177" y="2447025"/>
              <a:ext cx="7271668" cy="369332"/>
            </a:xfrm>
            <a:prstGeom prst="rect">
              <a:avLst/>
            </a:prstGeom>
          </p:spPr>
          <p:txBody>
            <a:bodyPr wrap="square">
              <a:spAutoFit/>
            </a:bodyPr>
            <a:lstStyle/>
            <a:p>
              <a:r>
                <a:rPr lang="tr-TR" dirty="0">
                  <a:solidFill>
                    <a:srgbClr val="575757"/>
                  </a:solidFill>
                </a:rPr>
                <a:t>Enerji ve besin içeren yiyeceklerin her çeşidinden yeterli miktarlarda yiyin.</a:t>
              </a:r>
            </a:p>
          </p:txBody>
        </p:sp>
        <p:pic>
          <p:nvPicPr>
            <p:cNvPr id="30" name="Resim 29"/>
            <p:cNvPicPr>
              <a:picLocks noChangeAspect="1"/>
            </p:cNvPicPr>
            <p:nvPr/>
          </p:nvPicPr>
          <p:blipFill>
            <a:blip r:embed="rId3"/>
            <a:stretch>
              <a:fillRect/>
            </a:stretch>
          </p:blipFill>
          <p:spPr>
            <a:xfrm>
              <a:off x="554927" y="2549458"/>
              <a:ext cx="191250" cy="180000"/>
            </a:xfrm>
            <a:prstGeom prst="rect">
              <a:avLst/>
            </a:prstGeom>
          </p:spPr>
        </p:pic>
      </p:grpSp>
      <p:grpSp>
        <p:nvGrpSpPr>
          <p:cNvPr id="31" name="Grup 30"/>
          <p:cNvGrpSpPr/>
          <p:nvPr/>
        </p:nvGrpSpPr>
        <p:grpSpPr>
          <a:xfrm>
            <a:off x="460907" y="3760171"/>
            <a:ext cx="7462918" cy="369332"/>
            <a:chOff x="554927" y="2447025"/>
            <a:chExt cx="7462918" cy="369332"/>
          </a:xfrm>
        </p:grpSpPr>
        <p:sp>
          <p:nvSpPr>
            <p:cNvPr id="35" name="Dikdörtgen 34"/>
            <p:cNvSpPr/>
            <p:nvPr/>
          </p:nvSpPr>
          <p:spPr>
            <a:xfrm>
              <a:off x="746177" y="2447025"/>
              <a:ext cx="7271668" cy="369332"/>
            </a:xfrm>
            <a:prstGeom prst="rect">
              <a:avLst/>
            </a:prstGeom>
          </p:spPr>
          <p:txBody>
            <a:bodyPr wrap="square">
              <a:spAutoFit/>
            </a:bodyPr>
            <a:lstStyle/>
            <a:p>
              <a:r>
                <a:rPr lang="tr-TR" dirty="0">
                  <a:solidFill>
                    <a:srgbClr val="575757"/>
                  </a:solidFill>
                </a:rPr>
                <a:t>Kaynağı ve üretim süreci belirsiz gıdalarla değil, hijyenik gıdalarla beslenin.</a:t>
              </a:r>
            </a:p>
          </p:txBody>
        </p:sp>
        <p:pic>
          <p:nvPicPr>
            <p:cNvPr id="36" name="Resim 35"/>
            <p:cNvPicPr>
              <a:picLocks noChangeAspect="1"/>
            </p:cNvPicPr>
            <p:nvPr/>
          </p:nvPicPr>
          <p:blipFill>
            <a:blip r:embed="rId3"/>
            <a:stretch>
              <a:fillRect/>
            </a:stretch>
          </p:blipFill>
          <p:spPr>
            <a:xfrm>
              <a:off x="554927" y="2549458"/>
              <a:ext cx="191250" cy="180000"/>
            </a:xfrm>
            <a:prstGeom prst="rect">
              <a:avLst/>
            </a:prstGeom>
          </p:spPr>
        </p:pic>
      </p:grpSp>
      <p:grpSp>
        <p:nvGrpSpPr>
          <p:cNvPr id="37" name="Grup 36"/>
          <p:cNvGrpSpPr/>
          <p:nvPr/>
        </p:nvGrpSpPr>
        <p:grpSpPr>
          <a:xfrm>
            <a:off x="460907" y="4127413"/>
            <a:ext cx="8372700" cy="369332"/>
            <a:chOff x="554927" y="2447025"/>
            <a:chExt cx="8372700" cy="369332"/>
          </a:xfrm>
        </p:grpSpPr>
        <p:sp>
          <p:nvSpPr>
            <p:cNvPr id="38" name="Dikdörtgen 37"/>
            <p:cNvSpPr/>
            <p:nvPr/>
          </p:nvSpPr>
          <p:spPr>
            <a:xfrm>
              <a:off x="746177" y="2447025"/>
              <a:ext cx="8181450" cy="369332"/>
            </a:xfrm>
            <a:prstGeom prst="rect">
              <a:avLst/>
            </a:prstGeom>
          </p:spPr>
          <p:txBody>
            <a:bodyPr wrap="square">
              <a:spAutoFit/>
            </a:bodyPr>
            <a:lstStyle/>
            <a:p>
              <a:r>
                <a:rPr lang="tr-TR" dirty="0">
                  <a:solidFill>
                    <a:srgbClr val="575757"/>
                  </a:solidFill>
                </a:rPr>
                <a:t>Bir öğünde tıka basa değil, seçerek oluşturduğunuz en az iki öğünle beslenin.</a:t>
              </a:r>
            </a:p>
          </p:txBody>
        </p:sp>
        <p:pic>
          <p:nvPicPr>
            <p:cNvPr id="39" name="Resim 38"/>
            <p:cNvPicPr>
              <a:picLocks noChangeAspect="1"/>
            </p:cNvPicPr>
            <p:nvPr/>
          </p:nvPicPr>
          <p:blipFill>
            <a:blip r:embed="rId3"/>
            <a:stretch>
              <a:fillRect/>
            </a:stretch>
          </p:blipFill>
          <p:spPr>
            <a:xfrm>
              <a:off x="554927" y="2549458"/>
              <a:ext cx="191250" cy="180000"/>
            </a:xfrm>
            <a:prstGeom prst="rect">
              <a:avLst/>
            </a:prstGeom>
          </p:spPr>
        </p:pic>
      </p:grpSp>
      <p:grpSp>
        <p:nvGrpSpPr>
          <p:cNvPr id="40" name="Grup 39"/>
          <p:cNvGrpSpPr/>
          <p:nvPr/>
        </p:nvGrpSpPr>
        <p:grpSpPr>
          <a:xfrm>
            <a:off x="460907" y="4481211"/>
            <a:ext cx="9018652" cy="369332"/>
            <a:chOff x="554927" y="2447025"/>
            <a:chExt cx="9018652" cy="369332"/>
          </a:xfrm>
        </p:grpSpPr>
        <p:sp>
          <p:nvSpPr>
            <p:cNvPr id="41" name="Dikdörtgen 40"/>
            <p:cNvSpPr/>
            <p:nvPr/>
          </p:nvSpPr>
          <p:spPr>
            <a:xfrm>
              <a:off x="746176" y="2447025"/>
              <a:ext cx="8827403" cy="369332"/>
            </a:xfrm>
            <a:prstGeom prst="rect">
              <a:avLst/>
            </a:prstGeom>
          </p:spPr>
          <p:txBody>
            <a:bodyPr wrap="square">
              <a:spAutoFit/>
            </a:bodyPr>
            <a:lstStyle/>
            <a:p>
              <a:r>
                <a:rPr lang="tr-TR" dirty="0">
                  <a:solidFill>
                    <a:srgbClr val="575757"/>
                  </a:solidFill>
                </a:rPr>
                <a:t>Yiyeceklerinizi bilinçsizce değil; rengini, tazeliğini, tadını ve kokusunu değerlendirerek alın.</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460907" y="4785411"/>
            <a:ext cx="9018652" cy="369332"/>
            <a:chOff x="554927" y="2447025"/>
            <a:chExt cx="9018652" cy="369332"/>
          </a:xfrm>
        </p:grpSpPr>
        <p:sp>
          <p:nvSpPr>
            <p:cNvPr id="44" name="Dikdörtgen 43"/>
            <p:cNvSpPr/>
            <p:nvPr/>
          </p:nvSpPr>
          <p:spPr>
            <a:xfrm>
              <a:off x="746176" y="2447025"/>
              <a:ext cx="8827403" cy="369332"/>
            </a:xfrm>
            <a:prstGeom prst="rect">
              <a:avLst/>
            </a:prstGeom>
          </p:spPr>
          <p:txBody>
            <a:bodyPr wrap="square">
              <a:spAutoFit/>
            </a:bodyPr>
            <a:lstStyle/>
            <a:p>
              <a:r>
                <a:rPr lang="tr-TR" dirty="0">
                  <a:solidFill>
                    <a:srgbClr val="575757"/>
                  </a:solidFill>
                </a:rPr>
                <a:t>Herhangi bir kronik hastalığınız yoksa günde en az 2 litre su tüketmeye özen gösterin.</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50"/>
                                        <p:tgtEl>
                                          <p:spTgt spid="32"/>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50"/>
                                        <p:tgtEl>
                                          <p:spTgt spid="23"/>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250"/>
                                        <p:tgtEl>
                                          <p:spTgt spid="31"/>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50"/>
                                        <p:tgtEl>
                                          <p:spTgt spid="37"/>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250"/>
                                        <p:tgtEl>
                                          <p:spTgt spid="40"/>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 79"/>
          <p:cNvGrpSpPr/>
          <p:nvPr/>
        </p:nvGrpSpPr>
        <p:grpSpPr>
          <a:xfrm>
            <a:off x="328420" y="1226767"/>
            <a:ext cx="9516093" cy="4589766"/>
            <a:chOff x="328420" y="1226767"/>
            <a:chExt cx="9516093" cy="4589766"/>
          </a:xfrm>
        </p:grpSpPr>
        <p:pic>
          <p:nvPicPr>
            <p:cNvPr id="82" name="Resim 81"/>
            <p:cNvPicPr>
              <a:picLocks noChangeAspect="1"/>
            </p:cNvPicPr>
            <p:nvPr/>
          </p:nvPicPr>
          <p:blipFill>
            <a:blip r:embed="rId3"/>
            <a:stretch>
              <a:fillRect/>
            </a:stretch>
          </p:blipFill>
          <p:spPr>
            <a:xfrm>
              <a:off x="328420" y="2875894"/>
              <a:ext cx="1996416" cy="1869946"/>
            </a:xfrm>
            <a:prstGeom prst="rect">
              <a:avLst/>
            </a:prstGeom>
          </p:spPr>
        </p:pic>
        <p:pic>
          <p:nvPicPr>
            <p:cNvPr id="83" name="Resim 82"/>
            <p:cNvPicPr>
              <a:picLocks noChangeAspect="1"/>
            </p:cNvPicPr>
            <p:nvPr/>
          </p:nvPicPr>
          <p:blipFill>
            <a:blip r:embed="rId4"/>
            <a:stretch>
              <a:fillRect/>
            </a:stretch>
          </p:blipFill>
          <p:spPr>
            <a:xfrm>
              <a:off x="5241471" y="4122097"/>
              <a:ext cx="1800944" cy="1694436"/>
            </a:xfrm>
            <a:prstGeom prst="rect">
              <a:avLst/>
            </a:prstGeom>
          </p:spPr>
        </p:pic>
        <p:pic>
          <p:nvPicPr>
            <p:cNvPr id="84" name="Resim 83"/>
            <p:cNvPicPr>
              <a:picLocks noChangeAspect="1"/>
            </p:cNvPicPr>
            <p:nvPr/>
          </p:nvPicPr>
          <p:blipFill>
            <a:blip r:embed="rId5"/>
            <a:stretch>
              <a:fillRect/>
            </a:stretch>
          </p:blipFill>
          <p:spPr>
            <a:xfrm>
              <a:off x="8213263" y="1226767"/>
              <a:ext cx="1631250" cy="1530000"/>
            </a:xfrm>
            <a:prstGeom prst="rect">
              <a:avLst/>
            </a:prstGeom>
          </p:spPr>
        </p:pic>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068841" cy="1569660"/>
          </a:xfrm>
          <a:prstGeom prst="rect">
            <a:avLst/>
          </a:prstGeom>
          <a:noFill/>
        </p:spPr>
        <p:txBody>
          <a:bodyPr wrap="none" rtlCol="0">
            <a:spAutoFit/>
          </a:bodyPr>
          <a:lstStyle/>
          <a:p>
            <a:r>
              <a:rPr lang="tr-TR" sz="4800" b="1" dirty="0"/>
              <a:t>Sağlıklı beslenmek için</a:t>
            </a:r>
          </a:p>
          <a:p>
            <a:r>
              <a:rPr lang="tr-TR" sz="4800" b="1" dirty="0"/>
              <a:t>4 yapraklı yoncayı tanı!</a:t>
            </a:r>
          </a:p>
        </p:txBody>
      </p:sp>
      <p:sp>
        <p:nvSpPr>
          <p:cNvPr id="43" name="Freeform 9"/>
          <p:cNvSpPr>
            <a:spLocks/>
          </p:cNvSpPr>
          <p:nvPr/>
        </p:nvSpPr>
        <p:spPr bwMode="auto">
          <a:xfrm>
            <a:off x="2726157" y="5372967"/>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44" name="Grup 43"/>
          <p:cNvGrpSpPr/>
          <p:nvPr/>
        </p:nvGrpSpPr>
        <p:grpSpPr>
          <a:xfrm>
            <a:off x="5415382" y="4218854"/>
            <a:ext cx="1951038" cy="1808163"/>
            <a:chOff x="3365500" y="2435225"/>
            <a:chExt cx="1951038" cy="1808163"/>
          </a:xfrm>
        </p:grpSpPr>
        <p:sp>
          <p:nvSpPr>
            <p:cNvPr id="4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7" name="Grup 46"/>
          <p:cNvGrpSpPr/>
          <p:nvPr/>
        </p:nvGrpSpPr>
        <p:grpSpPr>
          <a:xfrm>
            <a:off x="4483520" y="2331317"/>
            <a:ext cx="1954213" cy="1795463"/>
            <a:chOff x="2433638" y="547688"/>
            <a:chExt cx="1954213" cy="1795463"/>
          </a:xfrm>
        </p:grpSpPr>
        <p:sp>
          <p:nvSpPr>
            <p:cNvPr id="4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0" name="Grup 49"/>
          <p:cNvGrpSpPr/>
          <p:nvPr/>
        </p:nvGrpSpPr>
        <p:grpSpPr>
          <a:xfrm>
            <a:off x="4096170" y="3647354"/>
            <a:ext cx="1795463" cy="1962150"/>
            <a:chOff x="2046288" y="1863725"/>
            <a:chExt cx="1795463" cy="1962150"/>
          </a:xfrm>
        </p:grpSpPr>
        <p:sp>
          <p:nvSpPr>
            <p:cNvPr id="5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3" name="Grup 52"/>
          <p:cNvGrpSpPr/>
          <p:nvPr/>
        </p:nvGrpSpPr>
        <p:grpSpPr>
          <a:xfrm>
            <a:off x="5951957" y="2747242"/>
            <a:ext cx="1787810" cy="1947863"/>
            <a:chOff x="3902075" y="963613"/>
            <a:chExt cx="1787810" cy="1947863"/>
          </a:xfrm>
        </p:grpSpPr>
        <p:sp>
          <p:nvSpPr>
            <p:cNvPr id="5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7"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8" name="Grup 57"/>
          <p:cNvGrpSpPr/>
          <p:nvPr/>
        </p:nvGrpSpPr>
        <p:grpSpPr>
          <a:xfrm>
            <a:off x="6053557" y="4674467"/>
            <a:ext cx="883869" cy="685800"/>
            <a:chOff x="4003675" y="2890838"/>
            <a:chExt cx="883869" cy="685800"/>
          </a:xfrm>
        </p:grpSpPr>
        <p:sp>
          <p:nvSpPr>
            <p:cNvPr id="5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62" name="Grup 61"/>
          <p:cNvGrpSpPr/>
          <p:nvPr/>
        </p:nvGrpSpPr>
        <p:grpSpPr>
          <a:xfrm>
            <a:off x="4781970" y="425695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66" name="Grup 65"/>
          <p:cNvGrpSpPr/>
          <p:nvPr/>
        </p:nvGrpSpPr>
        <p:grpSpPr>
          <a:xfrm>
            <a:off x="4754982" y="304886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72" name="Grup 71"/>
          <p:cNvGrpSpPr/>
          <p:nvPr/>
        </p:nvGrpSpPr>
        <p:grpSpPr>
          <a:xfrm>
            <a:off x="6532982" y="334096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
        <p:nvSpPr>
          <p:cNvPr id="2" name="Dikdörtgen 1"/>
          <p:cNvSpPr/>
          <p:nvPr/>
        </p:nvSpPr>
        <p:spPr>
          <a:xfrm>
            <a:off x="2185313" y="2439300"/>
            <a:ext cx="2271519" cy="584775"/>
          </a:xfrm>
          <a:prstGeom prst="rect">
            <a:avLst/>
          </a:prstGeom>
        </p:spPr>
        <p:txBody>
          <a:bodyPr wrap="none">
            <a:spAutoFit/>
          </a:bodyPr>
          <a:lstStyle/>
          <a:p>
            <a:r>
              <a:rPr lang="tr-TR" sz="1600" b="1" dirty="0">
                <a:solidFill>
                  <a:srgbClr val="575757"/>
                </a:solidFill>
              </a:rPr>
              <a:t>Meyve ve Sebze Grubu</a:t>
            </a:r>
          </a:p>
          <a:p>
            <a:r>
              <a:rPr lang="da-DK" sz="1600" dirty="0">
                <a:solidFill>
                  <a:srgbClr val="575757"/>
                </a:solidFill>
              </a:rPr>
              <a:t>Her çeşit meyve ve sebze</a:t>
            </a:r>
            <a:endParaRPr lang="tr-TR" sz="1600" dirty="0">
              <a:solidFill>
                <a:srgbClr val="575757"/>
              </a:solidFill>
            </a:endParaRPr>
          </a:p>
        </p:txBody>
      </p:sp>
      <p:sp>
        <p:nvSpPr>
          <p:cNvPr id="85" name="Dikdörtgen 84"/>
          <p:cNvSpPr/>
          <p:nvPr/>
        </p:nvSpPr>
        <p:spPr>
          <a:xfrm>
            <a:off x="2082304" y="4791877"/>
            <a:ext cx="2795830" cy="1323439"/>
          </a:xfrm>
          <a:prstGeom prst="rect">
            <a:avLst/>
          </a:prstGeom>
        </p:spPr>
        <p:txBody>
          <a:bodyPr wrap="none">
            <a:spAutoFit/>
          </a:bodyPr>
          <a:lstStyle/>
          <a:p>
            <a:r>
              <a:rPr lang="tr-TR" sz="1600" b="1" dirty="0">
                <a:solidFill>
                  <a:srgbClr val="575757"/>
                </a:solidFill>
              </a:rPr>
              <a:t>Et, Yumurta ve </a:t>
            </a:r>
          </a:p>
          <a:p>
            <a:r>
              <a:rPr lang="tr-TR" sz="1600" b="1" dirty="0">
                <a:solidFill>
                  <a:srgbClr val="575757"/>
                </a:solidFill>
              </a:rPr>
              <a:t>Kuru Bakliyatlar Grubu</a:t>
            </a:r>
          </a:p>
          <a:p>
            <a:r>
              <a:rPr lang="da-DK" sz="1600" dirty="0">
                <a:solidFill>
                  <a:srgbClr val="575757"/>
                </a:solidFill>
              </a:rPr>
              <a:t>Dana, kuzu, tavuk, hindi, </a:t>
            </a:r>
          </a:p>
          <a:p>
            <a:r>
              <a:rPr lang="da-DK" sz="1600" dirty="0">
                <a:solidFill>
                  <a:srgbClr val="575757"/>
                </a:solidFill>
              </a:rPr>
              <a:t>av etleri, balıklar, yumurta, </a:t>
            </a:r>
          </a:p>
          <a:p>
            <a:r>
              <a:rPr lang="da-DK" sz="1600" dirty="0">
                <a:solidFill>
                  <a:srgbClr val="575757"/>
                </a:solidFill>
              </a:rPr>
              <a:t>kuru baklagiller, fındık, fıstık</a:t>
            </a:r>
            <a:r>
              <a:rPr lang="tr-TR" sz="1600" dirty="0">
                <a:solidFill>
                  <a:srgbClr val="575757"/>
                </a:solidFill>
              </a:rPr>
              <a:t> vb.</a:t>
            </a:r>
          </a:p>
        </p:txBody>
      </p:sp>
      <p:sp>
        <p:nvSpPr>
          <p:cNvPr id="86" name="Dikdörtgen 85"/>
          <p:cNvSpPr/>
          <p:nvPr/>
        </p:nvSpPr>
        <p:spPr>
          <a:xfrm>
            <a:off x="7533107" y="2828899"/>
            <a:ext cx="3420039" cy="1077218"/>
          </a:xfrm>
          <a:prstGeom prst="rect">
            <a:avLst/>
          </a:prstGeom>
        </p:spPr>
        <p:txBody>
          <a:bodyPr wrap="none">
            <a:spAutoFit/>
          </a:bodyPr>
          <a:lstStyle/>
          <a:p>
            <a:pPr algn="r"/>
            <a:r>
              <a:rPr lang="tr-TR" sz="1600" b="1" dirty="0">
                <a:solidFill>
                  <a:srgbClr val="575757"/>
                </a:solidFill>
              </a:rPr>
              <a:t>Ekmek ve Tahıl Grubu</a:t>
            </a:r>
          </a:p>
          <a:p>
            <a:pPr algn="r"/>
            <a:r>
              <a:rPr lang="da-DK" sz="1600" dirty="0">
                <a:solidFill>
                  <a:srgbClr val="575757"/>
                </a:solidFill>
              </a:rPr>
              <a:t>Buğday, pirinç, mısır, çavdar, yulaf gibi</a:t>
            </a:r>
          </a:p>
          <a:p>
            <a:pPr algn="r"/>
            <a:r>
              <a:rPr lang="da-DK" sz="1600" dirty="0">
                <a:solidFill>
                  <a:srgbClr val="575757"/>
                </a:solidFill>
              </a:rPr>
              <a:t>tahıllardan üretilen un, bulgur, nişasta, </a:t>
            </a:r>
          </a:p>
          <a:p>
            <a:pPr algn="r"/>
            <a:r>
              <a:rPr lang="da-DK" sz="1600" dirty="0">
                <a:solidFill>
                  <a:srgbClr val="575757"/>
                </a:solidFill>
              </a:rPr>
              <a:t>ekmek, makarna, şehriye vb.</a:t>
            </a:r>
            <a:endParaRPr lang="tr-TR" sz="1600" dirty="0">
              <a:solidFill>
                <a:srgbClr val="575757"/>
              </a:solidFill>
            </a:endParaRPr>
          </a:p>
        </p:txBody>
      </p:sp>
      <p:sp>
        <p:nvSpPr>
          <p:cNvPr id="87" name="Dikdörtgen 86"/>
          <p:cNvSpPr/>
          <p:nvPr/>
        </p:nvSpPr>
        <p:spPr>
          <a:xfrm>
            <a:off x="7252121" y="5202396"/>
            <a:ext cx="2202719" cy="1077218"/>
          </a:xfrm>
          <a:prstGeom prst="rect">
            <a:avLst/>
          </a:prstGeom>
        </p:spPr>
        <p:txBody>
          <a:bodyPr wrap="none">
            <a:spAutoFit/>
          </a:bodyPr>
          <a:lstStyle/>
          <a:p>
            <a:pPr algn="r"/>
            <a:r>
              <a:rPr lang="tr-TR" sz="1600" b="1" dirty="0">
                <a:solidFill>
                  <a:srgbClr val="575757"/>
                </a:solidFill>
              </a:rPr>
              <a:t>Süt ve süt ürünleri</a:t>
            </a:r>
          </a:p>
          <a:p>
            <a:pPr algn="r"/>
            <a:r>
              <a:rPr lang="da-DK" sz="1600" dirty="0">
                <a:solidFill>
                  <a:srgbClr val="575757"/>
                </a:solidFill>
              </a:rPr>
              <a:t>Süt ve sütten üretilen</a:t>
            </a:r>
          </a:p>
          <a:p>
            <a:pPr algn="r"/>
            <a:r>
              <a:rPr lang="da-DK" sz="1600" dirty="0">
                <a:solidFill>
                  <a:srgbClr val="575757"/>
                </a:solidFill>
              </a:rPr>
              <a:t>peynir, yoğurt, tereyağı, </a:t>
            </a:r>
          </a:p>
          <a:p>
            <a:pPr algn="r"/>
            <a:r>
              <a:rPr lang="da-DK" sz="1600" dirty="0">
                <a:solidFill>
                  <a:srgbClr val="575757"/>
                </a:solidFill>
              </a:rPr>
              <a:t>dondurma vb..</a:t>
            </a:r>
            <a:endParaRPr lang="tr-TR" sz="1600" dirty="0">
              <a:solidFill>
                <a:srgbClr val="575757"/>
              </a:solidFill>
            </a:endParaRPr>
          </a:p>
        </p:txBody>
      </p:sp>
    </p:spTree>
    <p:extLst>
      <p:ext uri="{BB962C8B-B14F-4D97-AF65-F5344CB8AC3E}">
        <p14:creationId xmlns:p14="http://schemas.microsoft.com/office/powerpoint/2010/main" val="23836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250"/>
                                        <p:tgtEl>
                                          <p:spTgt spid="80"/>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250"/>
                                        <p:tgtEl>
                                          <p:spTgt spid="4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 fill="hold"/>
                                        <p:tgtEl>
                                          <p:spTgt spid="50"/>
                                        </p:tgtEl>
                                        <p:attrNameLst>
                                          <p:attrName>ppt_w</p:attrName>
                                        </p:attrNameLst>
                                      </p:cBhvr>
                                      <p:tavLst>
                                        <p:tav tm="0">
                                          <p:val>
                                            <p:fltVal val="0"/>
                                          </p:val>
                                        </p:tav>
                                        <p:tav tm="100000">
                                          <p:val>
                                            <p:strVal val="#ppt_w"/>
                                          </p:val>
                                        </p:tav>
                                      </p:tavLst>
                                    </p:anim>
                                    <p:anim calcmode="lin" valueType="num">
                                      <p:cBhvr>
                                        <p:cTn id="32" dur="100" fill="hold"/>
                                        <p:tgtEl>
                                          <p:spTgt spid="50"/>
                                        </p:tgtEl>
                                        <p:attrNameLst>
                                          <p:attrName>ppt_h</p:attrName>
                                        </p:attrNameLst>
                                      </p:cBhvr>
                                      <p:tavLst>
                                        <p:tav tm="0">
                                          <p:val>
                                            <p:fltVal val="0"/>
                                          </p:val>
                                        </p:tav>
                                        <p:tav tm="100000">
                                          <p:val>
                                            <p:strVal val="#ppt_h"/>
                                          </p:val>
                                        </p:tav>
                                      </p:tavLst>
                                    </p:anim>
                                    <p:animEffect transition="in" filter="fade">
                                      <p:cBhvr>
                                        <p:cTn id="33" dur="100"/>
                                        <p:tgtEl>
                                          <p:spTgt spid="50"/>
                                        </p:tgtEl>
                                      </p:cBhvr>
                                    </p:animEffect>
                                  </p:childTnLst>
                                </p:cTn>
                              </p:par>
                              <p:par>
                                <p:cTn id="34" presetID="53" presetClass="entr" presetSubtype="16"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p:cTn id="36" dur="100" fill="hold"/>
                                        <p:tgtEl>
                                          <p:spTgt spid="44"/>
                                        </p:tgtEl>
                                        <p:attrNameLst>
                                          <p:attrName>ppt_w</p:attrName>
                                        </p:attrNameLst>
                                      </p:cBhvr>
                                      <p:tavLst>
                                        <p:tav tm="0">
                                          <p:val>
                                            <p:fltVal val="0"/>
                                          </p:val>
                                        </p:tav>
                                        <p:tav tm="100000">
                                          <p:val>
                                            <p:strVal val="#ppt_w"/>
                                          </p:val>
                                        </p:tav>
                                      </p:tavLst>
                                    </p:anim>
                                    <p:anim calcmode="lin" valueType="num">
                                      <p:cBhvr>
                                        <p:cTn id="37" dur="100" fill="hold"/>
                                        <p:tgtEl>
                                          <p:spTgt spid="44"/>
                                        </p:tgtEl>
                                        <p:attrNameLst>
                                          <p:attrName>ppt_h</p:attrName>
                                        </p:attrNameLst>
                                      </p:cBhvr>
                                      <p:tavLst>
                                        <p:tav tm="0">
                                          <p:val>
                                            <p:fltVal val="0"/>
                                          </p:val>
                                        </p:tav>
                                        <p:tav tm="100000">
                                          <p:val>
                                            <p:strVal val="#ppt_h"/>
                                          </p:val>
                                        </p:tav>
                                      </p:tavLst>
                                    </p:anim>
                                    <p:animEffect transition="in" filter="fade">
                                      <p:cBhvr>
                                        <p:cTn id="38" dur="100"/>
                                        <p:tgtEl>
                                          <p:spTgt spid="4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100" fill="hold"/>
                                        <p:tgtEl>
                                          <p:spTgt spid="47"/>
                                        </p:tgtEl>
                                        <p:attrNameLst>
                                          <p:attrName>ppt_w</p:attrName>
                                        </p:attrNameLst>
                                      </p:cBhvr>
                                      <p:tavLst>
                                        <p:tav tm="0">
                                          <p:val>
                                            <p:fltVal val="0"/>
                                          </p:val>
                                        </p:tav>
                                        <p:tav tm="100000">
                                          <p:val>
                                            <p:strVal val="#ppt_w"/>
                                          </p:val>
                                        </p:tav>
                                      </p:tavLst>
                                    </p:anim>
                                    <p:anim calcmode="lin" valueType="num">
                                      <p:cBhvr>
                                        <p:cTn id="43" dur="100" fill="hold"/>
                                        <p:tgtEl>
                                          <p:spTgt spid="47"/>
                                        </p:tgtEl>
                                        <p:attrNameLst>
                                          <p:attrName>ppt_h</p:attrName>
                                        </p:attrNameLst>
                                      </p:cBhvr>
                                      <p:tavLst>
                                        <p:tav tm="0">
                                          <p:val>
                                            <p:fltVal val="0"/>
                                          </p:val>
                                        </p:tav>
                                        <p:tav tm="100000">
                                          <p:val>
                                            <p:strVal val="#ppt_h"/>
                                          </p:val>
                                        </p:tav>
                                      </p:tavLst>
                                    </p:anim>
                                    <p:animEffect transition="in" filter="fade">
                                      <p:cBhvr>
                                        <p:cTn id="44" dur="100"/>
                                        <p:tgtEl>
                                          <p:spTgt spid="4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p:cTn id="48" dur="100" fill="hold"/>
                                        <p:tgtEl>
                                          <p:spTgt spid="53"/>
                                        </p:tgtEl>
                                        <p:attrNameLst>
                                          <p:attrName>ppt_w</p:attrName>
                                        </p:attrNameLst>
                                      </p:cBhvr>
                                      <p:tavLst>
                                        <p:tav tm="0">
                                          <p:val>
                                            <p:fltVal val="0"/>
                                          </p:val>
                                        </p:tav>
                                        <p:tav tm="100000">
                                          <p:val>
                                            <p:strVal val="#ppt_w"/>
                                          </p:val>
                                        </p:tav>
                                      </p:tavLst>
                                    </p:anim>
                                    <p:anim calcmode="lin" valueType="num">
                                      <p:cBhvr>
                                        <p:cTn id="49" dur="100" fill="hold"/>
                                        <p:tgtEl>
                                          <p:spTgt spid="53"/>
                                        </p:tgtEl>
                                        <p:attrNameLst>
                                          <p:attrName>ppt_h</p:attrName>
                                        </p:attrNameLst>
                                      </p:cBhvr>
                                      <p:tavLst>
                                        <p:tav tm="0">
                                          <p:val>
                                            <p:fltVal val="0"/>
                                          </p:val>
                                        </p:tav>
                                        <p:tav tm="100000">
                                          <p:val>
                                            <p:strVal val="#ppt_h"/>
                                          </p:val>
                                        </p:tav>
                                      </p:tavLst>
                                    </p:anim>
                                    <p:animEffect transition="in" filter="fade">
                                      <p:cBhvr>
                                        <p:cTn id="50" dur="100"/>
                                        <p:tgtEl>
                                          <p:spTgt spid="5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
                                        <p:tgtEl>
                                          <p:spTgt spid="5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100"/>
                                        <p:tgtEl>
                                          <p:spTgt spid="6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
                                        <p:tgtEl>
                                          <p:spTgt spid="6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
                                        <p:tgtEl>
                                          <p:spTgt spid="72"/>
                                        </p:tgtEl>
                                      </p:cBhvr>
                                    </p:animEffect>
                                  </p:childTnLst>
                                </p:cTn>
                              </p:par>
                            </p:childTnLst>
                          </p:cTn>
                        </p:par>
                        <p:par>
                          <p:cTn id="67" fill="hold">
                            <p:stCondLst>
                              <p:cond delay="1950"/>
                            </p:stCondLst>
                            <p:childTnLst>
                              <p:par>
                                <p:cTn id="68" presetID="10"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250"/>
                                        <p:tgtEl>
                                          <p:spTgt spid="2"/>
                                        </p:tgtEl>
                                      </p:cBhvr>
                                    </p:animEffect>
                                  </p:childTnLst>
                                </p:cTn>
                              </p:par>
                            </p:childTnLst>
                          </p:cTn>
                        </p:par>
                        <p:par>
                          <p:cTn id="71" fill="hold">
                            <p:stCondLst>
                              <p:cond delay="2200"/>
                            </p:stCondLst>
                            <p:childTnLst>
                              <p:par>
                                <p:cTn id="72" presetID="10" presetClass="entr" presetSubtype="0" fill="hold" grpId="0" nodeType="after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fade">
                                      <p:cBhvr>
                                        <p:cTn id="74" dur="250"/>
                                        <p:tgtEl>
                                          <p:spTgt spid="86"/>
                                        </p:tgtEl>
                                      </p:cBhvr>
                                    </p:animEffect>
                                  </p:childTnLst>
                                </p:cTn>
                              </p:par>
                            </p:childTnLst>
                          </p:cTn>
                        </p:par>
                        <p:par>
                          <p:cTn id="75" fill="hold">
                            <p:stCondLst>
                              <p:cond delay="2450"/>
                            </p:stCondLst>
                            <p:childTnLst>
                              <p:par>
                                <p:cTn id="76" presetID="10" presetClass="entr" presetSubtype="0" fill="hold" grpId="0" nodeType="afterEffect">
                                  <p:stCondLst>
                                    <p:cond delay="0"/>
                                  </p:stCondLst>
                                  <p:childTnLst>
                                    <p:set>
                                      <p:cBhvr>
                                        <p:cTn id="77" dur="1" fill="hold">
                                          <p:stCondLst>
                                            <p:cond delay="0"/>
                                          </p:stCondLst>
                                        </p:cTn>
                                        <p:tgtEl>
                                          <p:spTgt spid="87"/>
                                        </p:tgtEl>
                                        <p:attrNameLst>
                                          <p:attrName>style.visibility</p:attrName>
                                        </p:attrNameLst>
                                      </p:cBhvr>
                                      <p:to>
                                        <p:strVal val="visible"/>
                                      </p:to>
                                    </p:set>
                                    <p:animEffect transition="in" filter="fade">
                                      <p:cBhvr>
                                        <p:cTn id="78" dur="250"/>
                                        <p:tgtEl>
                                          <p:spTgt spid="87"/>
                                        </p:tgtEl>
                                      </p:cBhvr>
                                    </p:animEffect>
                                  </p:childTnLst>
                                </p:cTn>
                              </p:par>
                            </p:childTnLst>
                          </p:cTn>
                        </p:par>
                        <p:par>
                          <p:cTn id="79" fill="hold">
                            <p:stCondLst>
                              <p:cond delay="2700"/>
                            </p:stCondLst>
                            <p:childTnLst>
                              <p:par>
                                <p:cTn id="80" presetID="10" presetClass="entr" presetSubtype="0" fill="hold" grpId="0" nodeType="after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43" grpId="0" animBg="1"/>
      <p:bldP spid="2" grpId="0"/>
      <p:bldP spid="85" grpId="0"/>
      <p:bldP spid="86" grpId="0"/>
      <p:bldP spid="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7367338" cy="830997"/>
          </a:xfrm>
          <a:prstGeom prst="rect">
            <a:avLst/>
          </a:prstGeom>
          <a:noFill/>
        </p:spPr>
        <p:txBody>
          <a:bodyPr wrap="none" rtlCol="0">
            <a:spAutoFit/>
          </a:bodyPr>
          <a:lstStyle/>
          <a:p>
            <a:r>
              <a:rPr lang="tr-TR" sz="4800" b="1" dirty="0"/>
              <a:t>Hangi Besin, Hangi Yaprağa?</a:t>
            </a:r>
          </a:p>
        </p:txBody>
      </p:sp>
      <p:sp>
        <p:nvSpPr>
          <p:cNvPr id="11" name="Dikdörtgen 10"/>
          <p:cNvSpPr/>
          <p:nvPr/>
        </p:nvSpPr>
        <p:spPr>
          <a:xfrm>
            <a:off x="419374" y="1174006"/>
            <a:ext cx="6638750" cy="507831"/>
          </a:xfrm>
          <a:prstGeom prst="rect">
            <a:avLst/>
          </a:prstGeom>
        </p:spPr>
        <p:txBody>
          <a:bodyPr wrap="square">
            <a:spAutoFit/>
          </a:bodyPr>
          <a:lstStyle/>
          <a:p>
            <a:pPr>
              <a:lnSpc>
                <a:spcPct val="150000"/>
              </a:lnSpc>
            </a:pPr>
            <a:r>
              <a:rPr lang="tr-TR" dirty="0">
                <a:solidFill>
                  <a:srgbClr val="231F20"/>
                </a:solidFill>
              </a:rPr>
              <a:t>Aşağıdaki gıdalar, dört yapraklı  yoncanın hangi  yaprağına  gelmeli?</a:t>
            </a:r>
          </a:p>
        </p:txBody>
      </p:sp>
      <p:grpSp>
        <p:nvGrpSpPr>
          <p:cNvPr id="12" name="Grup 11"/>
          <p:cNvGrpSpPr/>
          <p:nvPr/>
        </p:nvGrpSpPr>
        <p:grpSpPr>
          <a:xfrm>
            <a:off x="5627437" y="3843556"/>
            <a:ext cx="1951038" cy="1808163"/>
            <a:chOff x="3365500" y="2435225"/>
            <a:chExt cx="1951038" cy="1808163"/>
          </a:xfrm>
        </p:grpSpPr>
        <p:sp>
          <p:nvSpPr>
            <p:cNvPr id="14"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7" name="Grup 16"/>
          <p:cNvGrpSpPr/>
          <p:nvPr/>
        </p:nvGrpSpPr>
        <p:grpSpPr>
          <a:xfrm>
            <a:off x="4695575" y="1956019"/>
            <a:ext cx="1954213" cy="1795463"/>
            <a:chOff x="2433638" y="547688"/>
            <a:chExt cx="1954213" cy="1795463"/>
          </a:xfrm>
        </p:grpSpPr>
        <p:sp>
          <p:nvSpPr>
            <p:cNvPr id="1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 name="Grup 19"/>
          <p:cNvGrpSpPr/>
          <p:nvPr/>
        </p:nvGrpSpPr>
        <p:grpSpPr>
          <a:xfrm>
            <a:off x="4308225" y="3272056"/>
            <a:ext cx="1795463" cy="1962150"/>
            <a:chOff x="2046288" y="1863725"/>
            <a:chExt cx="1795463" cy="1962150"/>
          </a:xfrm>
        </p:grpSpPr>
        <p:sp>
          <p:nvSpPr>
            <p:cNvPr id="2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3" name="Grup 22"/>
          <p:cNvGrpSpPr/>
          <p:nvPr/>
        </p:nvGrpSpPr>
        <p:grpSpPr>
          <a:xfrm>
            <a:off x="6164012" y="2371944"/>
            <a:ext cx="1787810" cy="1947863"/>
            <a:chOff x="3902075" y="963613"/>
            <a:chExt cx="1787810" cy="1947863"/>
          </a:xfrm>
        </p:grpSpPr>
        <p:sp>
          <p:nvSpPr>
            <p:cNvPr id="2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7" name="Grup 26"/>
          <p:cNvGrpSpPr/>
          <p:nvPr/>
        </p:nvGrpSpPr>
        <p:grpSpPr>
          <a:xfrm>
            <a:off x="6265612" y="4299169"/>
            <a:ext cx="883869" cy="685800"/>
            <a:chOff x="4003675" y="2890838"/>
            <a:chExt cx="883869" cy="685800"/>
          </a:xfrm>
        </p:grpSpPr>
        <p:sp>
          <p:nvSpPr>
            <p:cNvPr id="2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32" name="Grup 31"/>
          <p:cNvGrpSpPr/>
          <p:nvPr/>
        </p:nvGrpSpPr>
        <p:grpSpPr>
          <a:xfrm>
            <a:off x="4994025" y="3881656"/>
            <a:ext cx="596900" cy="635001"/>
            <a:chOff x="2732088" y="2473325"/>
            <a:chExt cx="596900" cy="635001"/>
          </a:xfrm>
        </p:grpSpPr>
        <p:sp>
          <p:nvSpPr>
            <p:cNvPr id="3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3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36" name="Grup 35"/>
          <p:cNvGrpSpPr/>
          <p:nvPr/>
        </p:nvGrpSpPr>
        <p:grpSpPr>
          <a:xfrm>
            <a:off x="4967037" y="2673569"/>
            <a:ext cx="1146175" cy="558800"/>
            <a:chOff x="2705100" y="1265238"/>
            <a:chExt cx="1146175" cy="558800"/>
          </a:xfrm>
        </p:grpSpPr>
        <p:sp>
          <p:nvSpPr>
            <p:cNvPr id="3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42" name="Grup 41"/>
          <p:cNvGrpSpPr/>
          <p:nvPr/>
        </p:nvGrpSpPr>
        <p:grpSpPr>
          <a:xfrm>
            <a:off x="6745037" y="2965669"/>
            <a:ext cx="584200" cy="762000"/>
            <a:chOff x="4483100" y="1557338"/>
            <a:chExt cx="584200" cy="762000"/>
          </a:xfrm>
        </p:grpSpPr>
        <p:sp>
          <p:nvSpPr>
            <p:cNvPr id="4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4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
        <p:nvSpPr>
          <p:cNvPr id="50" name="Metin kutusu 49"/>
          <p:cNvSpPr txBox="1"/>
          <p:nvPr/>
        </p:nvSpPr>
        <p:spPr>
          <a:xfrm>
            <a:off x="2880827" y="1995207"/>
            <a:ext cx="942887" cy="400110"/>
          </a:xfrm>
          <a:prstGeom prst="rect">
            <a:avLst/>
          </a:prstGeom>
          <a:noFill/>
        </p:spPr>
        <p:txBody>
          <a:bodyPr wrap="none" rtlCol="0">
            <a:spAutoFit/>
          </a:bodyPr>
          <a:lstStyle/>
          <a:p>
            <a:r>
              <a:rPr lang="tr-TR" sz="2000" b="1" dirty="0">
                <a:solidFill>
                  <a:srgbClr val="231F20"/>
                </a:solidFill>
              </a:rPr>
              <a:t>ananas</a:t>
            </a:r>
          </a:p>
        </p:txBody>
      </p:sp>
      <p:sp>
        <p:nvSpPr>
          <p:cNvPr id="51" name="Dikdörtgen 50"/>
          <p:cNvSpPr/>
          <p:nvPr/>
        </p:nvSpPr>
        <p:spPr>
          <a:xfrm>
            <a:off x="1132540" y="2397700"/>
            <a:ext cx="812595" cy="400110"/>
          </a:xfrm>
          <a:prstGeom prst="rect">
            <a:avLst/>
          </a:prstGeom>
        </p:spPr>
        <p:txBody>
          <a:bodyPr wrap="none">
            <a:spAutoFit/>
          </a:bodyPr>
          <a:lstStyle/>
          <a:p>
            <a:r>
              <a:rPr lang="tr-TR" sz="2000" b="1" dirty="0">
                <a:solidFill>
                  <a:srgbClr val="231F20"/>
                </a:solidFill>
              </a:rPr>
              <a:t>havuç</a:t>
            </a:r>
          </a:p>
        </p:txBody>
      </p:sp>
      <p:sp>
        <p:nvSpPr>
          <p:cNvPr id="52" name="Dikdörtgen 51"/>
          <p:cNvSpPr/>
          <p:nvPr/>
        </p:nvSpPr>
        <p:spPr>
          <a:xfrm>
            <a:off x="2537827" y="3020558"/>
            <a:ext cx="822661" cy="400110"/>
          </a:xfrm>
          <a:prstGeom prst="rect">
            <a:avLst/>
          </a:prstGeom>
        </p:spPr>
        <p:txBody>
          <a:bodyPr wrap="none">
            <a:spAutoFit/>
          </a:bodyPr>
          <a:lstStyle/>
          <a:p>
            <a:r>
              <a:rPr lang="tr-TR" sz="2000" b="1" dirty="0">
                <a:solidFill>
                  <a:srgbClr val="231F20"/>
                </a:solidFill>
              </a:rPr>
              <a:t>hamsi</a:t>
            </a:r>
          </a:p>
        </p:txBody>
      </p:sp>
      <p:sp>
        <p:nvSpPr>
          <p:cNvPr id="53" name="Dikdörtgen 52"/>
          <p:cNvSpPr/>
          <p:nvPr/>
        </p:nvSpPr>
        <p:spPr>
          <a:xfrm>
            <a:off x="759838" y="3356477"/>
            <a:ext cx="784189" cy="400110"/>
          </a:xfrm>
          <a:prstGeom prst="rect">
            <a:avLst/>
          </a:prstGeom>
        </p:spPr>
        <p:txBody>
          <a:bodyPr wrap="none">
            <a:spAutoFit/>
          </a:bodyPr>
          <a:lstStyle/>
          <a:p>
            <a:r>
              <a:rPr lang="tr-TR" sz="2000" b="1" dirty="0">
                <a:solidFill>
                  <a:srgbClr val="231F20"/>
                </a:solidFill>
              </a:rPr>
              <a:t>pirinç</a:t>
            </a:r>
          </a:p>
        </p:txBody>
      </p:sp>
      <p:sp>
        <p:nvSpPr>
          <p:cNvPr id="54" name="Dikdörtgen 53"/>
          <p:cNvSpPr/>
          <p:nvPr/>
        </p:nvSpPr>
        <p:spPr>
          <a:xfrm>
            <a:off x="2302245" y="3997484"/>
            <a:ext cx="712054" cy="400110"/>
          </a:xfrm>
          <a:prstGeom prst="rect">
            <a:avLst/>
          </a:prstGeom>
        </p:spPr>
        <p:txBody>
          <a:bodyPr wrap="none">
            <a:spAutoFit/>
          </a:bodyPr>
          <a:lstStyle/>
          <a:p>
            <a:r>
              <a:rPr lang="tr-TR" sz="2000" b="1" dirty="0">
                <a:solidFill>
                  <a:srgbClr val="231F20"/>
                </a:solidFill>
              </a:rPr>
              <a:t>elma</a:t>
            </a:r>
          </a:p>
        </p:txBody>
      </p:sp>
      <p:sp>
        <p:nvSpPr>
          <p:cNvPr id="55" name="Dikdörtgen 54"/>
          <p:cNvSpPr/>
          <p:nvPr/>
        </p:nvSpPr>
        <p:spPr>
          <a:xfrm>
            <a:off x="1181588" y="4546303"/>
            <a:ext cx="728084" cy="369332"/>
          </a:xfrm>
          <a:prstGeom prst="rect">
            <a:avLst/>
          </a:prstGeom>
        </p:spPr>
        <p:txBody>
          <a:bodyPr wrap="none">
            <a:spAutoFit/>
          </a:bodyPr>
          <a:lstStyle/>
          <a:p>
            <a:r>
              <a:rPr lang="tr-TR" b="1" dirty="0">
                <a:solidFill>
                  <a:srgbClr val="231F20"/>
                </a:solidFill>
              </a:rPr>
              <a:t>fındık</a:t>
            </a:r>
          </a:p>
        </p:txBody>
      </p:sp>
      <p:sp>
        <p:nvSpPr>
          <p:cNvPr id="56" name="Dikdörtgen 55"/>
          <p:cNvSpPr/>
          <p:nvPr/>
        </p:nvSpPr>
        <p:spPr>
          <a:xfrm>
            <a:off x="2730095" y="4877429"/>
            <a:ext cx="1073499" cy="400110"/>
          </a:xfrm>
          <a:prstGeom prst="rect">
            <a:avLst/>
          </a:prstGeom>
        </p:spPr>
        <p:txBody>
          <a:bodyPr wrap="none">
            <a:spAutoFit/>
          </a:bodyPr>
          <a:lstStyle/>
          <a:p>
            <a:r>
              <a:rPr lang="tr-TR" sz="2000" b="1" dirty="0">
                <a:solidFill>
                  <a:srgbClr val="231F20"/>
                </a:solidFill>
              </a:rPr>
              <a:t>portakal</a:t>
            </a:r>
          </a:p>
        </p:txBody>
      </p:sp>
      <p:sp>
        <p:nvSpPr>
          <p:cNvPr id="57" name="Metin kutusu 56"/>
          <p:cNvSpPr txBox="1"/>
          <p:nvPr/>
        </p:nvSpPr>
        <p:spPr>
          <a:xfrm>
            <a:off x="8271212" y="1928142"/>
            <a:ext cx="776431" cy="400110"/>
          </a:xfrm>
          <a:prstGeom prst="rect">
            <a:avLst/>
          </a:prstGeom>
          <a:noFill/>
        </p:spPr>
        <p:txBody>
          <a:bodyPr wrap="none" rtlCol="0">
            <a:spAutoFit/>
          </a:bodyPr>
          <a:lstStyle/>
          <a:p>
            <a:r>
              <a:rPr lang="tr-TR" sz="2000" b="1" dirty="0">
                <a:solidFill>
                  <a:srgbClr val="231F20"/>
                </a:solidFill>
              </a:rPr>
              <a:t>tavuk</a:t>
            </a:r>
          </a:p>
        </p:txBody>
      </p:sp>
      <p:sp>
        <p:nvSpPr>
          <p:cNvPr id="58" name="Dikdörtgen 57"/>
          <p:cNvSpPr/>
          <p:nvPr/>
        </p:nvSpPr>
        <p:spPr>
          <a:xfrm>
            <a:off x="9871109" y="2330635"/>
            <a:ext cx="1002197" cy="400110"/>
          </a:xfrm>
          <a:prstGeom prst="rect">
            <a:avLst/>
          </a:prstGeom>
        </p:spPr>
        <p:txBody>
          <a:bodyPr wrap="none">
            <a:spAutoFit/>
          </a:bodyPr>
          <a:lstStyle/>
          <a:p>
            <a:r>
              <a:rPr lang="tr-TR" sz="2000" b="1" dirty="0">
                <a:solidFill>
                  <a:srgbClr val="231F20"/>
                </a:solidFill>
              </a:rPr>
              <a:t>ıspanak</a:t>
            </a:r>
          </a:p>
        </p:txBody>
      </p:sp>
      <p:sp>
        <p:nvSpPr>
          <p:cNvPr id="59" name="Dikdörtgen 58"/>
          <p:cNvSpPr/>
          <p:nvPr/>
        </p:nvSpPr>
        <p:spPr>
          <a:xfrm>
            <a:off x="8843834" y="2953493"/>
            <a:ext cx="771365" cy="400110"/>
          </a:xfrm>
          <a:prstGeom prst="rect">
            <a:avLst/>
          </a:prstGeom>
        </p:spPr>
        <p:txBody>
          <a:bodyPr wrap="none">
            <a:spAutoFit/>
          </a:bodyPr>
          <a:lstStyle/>
          <a:p>
            <a:r>
              <a:rPr lang="tr-TR" sz="2000" b="1" dirty="0">
                <a:solidFill>
                  <a:srgbClr val="231F20"/>
                </a:solidFill>
              </a:rPr>
              <a:t>üzüm</a:t>
            </a:r>
          </a:p>
        </p:txBody>
      </p:sp>
      <p:sp>
        <p:nvSpPr>
          <p:cNvPr id="60" name="Dikdörtgen 59"/>
          <p:cNvSpPr/>
          <p:nvPr/>
        </p:nvSpPr>
        <p:spPr>
          <a:xfrm>
            <a:off x="10197639" y="3289412"/>
            <a:ext cx="1110497" cy="400110"/>
          </a:xfrm>
          <a:prstGeom prst="rect">
            <a:avLst/>
          </a:prstGeom>
        </p:spPr>
        <p:txBody>
          <a:bodyPr wrap="none">
            <a:spAutoFit/>
          </a:bodyPr>
          <a:lstStyle/>
          <a:p>
            <a:r>
              <a:rPr lang="tr-TR" sz="2000" b="1" dirty="0">
                <a:solidFill>
                  <a:srgbClr val="231F20"/>
                </a:solidFill>
              </a:rPr>
              <a:t>domates</a:t>
            </a:r>
          </a:p>
        </p:txBody>
      </p:sp>
      <p:sp>
        <p:nvSpPr>
          <p:cNvPr id="61" name="Dikdörtgen 60"/>
          <p:cNvSpPr/>
          <p:nvPr/>
        </p:nvSpPr>
        <p:spPr>
          <a:xfrm>
            <a:off x="8682489" y="3930419"/>
            <a:ext cx="685572" cy="400110"/>
          </a:xfrm>
          <a:prstGeom prst="rect">
            <a:avLst/>
          </a:prstGeom>
        </p:spPr>
        <p:txBody>
          <a:bodyPr wrap="none">
            <a:spAutoFit/>
          </a:bodyPr>
          <a:lstStyle/>
          <a:p>
            <a:r>
              <a:rPr lang="tr-TR" sz="2000" b="1" dirty="0">
                <a:solidFill>
                  <a:srgbClr val="231F20"/>
                </a:solidFill>
              </a:rPr>
              <a:t>kiraz</a:t>
            </a:r>
          </a:p>
        </p:txBody>
      </p:sp>
      <p:sp>
        <p:nvSpPr>
          <p:cNvPr id="62" name="Dikdörtgen 61"/>
          <p:cNvSpPr/>
          <p:nvPr/>
        </p:nvSpPr>
        <p:spPr>
          <a:xfrm>
            <a:off x="9730550" y="4479238"/>
            <a:ext cx="747320" cy="369332"/>
          </a:xfrm>
          <a:prstGeom prst="rect">
            <a:avLst/>
          </a:prstGeom>
        </p:spPr>
        <p:txBody>
          <a:bodyPr wrap="none">
            <a:spAutoFit/>
          </a:bodyPr>
          <a:lstStyle/>
          <a:p>
            <a:r>
              <a:rPr lang="tr-TR" b="1" dirty="0">
                <a:solidFill>
                  <a:srgbClr val="231F20"/>
                </a:solidFill>
              </a:rPr>
              <a:t>marul</a:t>
            </a:r>
          </a:p>
        </p:txBody>
      </p:sp>
      <p:sp>
        <p:nvSpPr>
          <p:cNvPr id="63" name="Dikdörtgen 62"/>
          <p:cNvSpPr/>
          <p:nvPr/>
        </p:nvSpPr>
        <p:spPr>
          <a:xfrm>
            <a:off x="8120127" y="4810364"/>
            <a:ext cx="712054" cy="400110"/>
          </a:xfrm>
          <a:prstGeom prst="rect">
            <a:avLst/>
          </a:prstGeom>
        </p:spPr>
        <p:txBody>
          <a:bodyPr wrap="none">
            <a:spAutoFit/>
          </a:bodyPr>
          <a:lstStyle/>
          <a:p>
            <a:r>
              <a:rPr lang="tr-TR" sz="2000" b="1" dirty="0">
                <a:solidFill>
                  <a:srgbClr val="231F20"/>
                </a:solidFill>
              </a:rPr>
              <a:t>mısır</a:t>
            </a:r>
          </a:p>
        </p:txBody>
      </p:sp>
    </p:spTree>
    <p:extLst>
      <p:ext uri="{BB962C8B-B14F-4D97-AF65-F5344CB8AC3E}">
        <p14:creationId xmlns:p14="http://schemas.microsoft.com/office/powerpoint/2010/main" val="9111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250"/>
                                        <p:tgtEl>
                                          <p:spTgt spid="11"/>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 fill="hold"/>
                                        <p:tgtEl>
                                          <p:spTgt spid="20"/>
                                        </p:tgtEl>
                                        <p:attrNameLst>
                                          <p:attrName>ppt_w</p:attrName>
                                        </p:attrNameLst>
                                      </p:cBhvr>
                                      <p:tavLst>
                                        <p:tav tm="0">
                                          <p:val>
                                            <p:fltVal val="0"/>
                                          </p:val>
                                        </p:tav>
                                        <p:tav tm="100000">
                                          <p:val>
                                            <p:strVal val="#ppt_w"/>
                                          </p:val>
                                        </p:tav>
                                      </p:tavLst>
                                    </p:anim>
                                    <p:anim calcmode="lin" valueType="num">
                                      <p:cBhvr>
                                        <p:cTn id="32" dur="100" fill="hold"/>
                                        <p:tgtEl>
                                          <p:spTgt spid="20"/>
                                        </p:tgtEl>
                                        <p:attrNameLst>
                                          <p:attrName>ppt_h</p:attrName>
                                        </p:attrNameLst>
                                      </p:cBhvr>
                                      <p:tavLst>
                                        <p:tav tm="0">
                                          <p:val>
                                            <p:fltVal val="0"/>
                                          </p:val>
                                        </p:tav>
                                        <p:tav tm="100000">
                                          <p:val>
                                            <p:strVal val="#ppt_h"/>
                                          </p:val>
                                        </p:tav>
                                      </p:tavLst>
                                    </p:anim>
                                    <p:animEffect transition="in" filter="fade">
                                      <p:cBhvr>
                                        <p:cTn id="33" dur="1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 fill="hold"/>
                                        <p:tgtEl>
                                          <p:spTgt spid="12"/>
                                        </p:tgtEl>
                                        <p:attrNameLst>
                                          <p:attrName>ppt_w</p:attrName>
                                        </p:attrNameLst>
                                      </p:cBhvr>
                                      <p:tavLst>
                                        <p:tav tm="0">
                                          <p:val>
                                            <p:fltVal val="0"/>
                                          </p:val>
                                        </p:tav>
                                        <p:tav tm="100000">
                                          <p:val>
                                            <p:strVal val="#ppt_w"/>
                                          </p:val>
                                        </p:tav>
                                      </p:tavLst>
                                    </p:anim>
                                    <p:anim calcmode="lin" valueType="num">
                                      <p:cBhvr>
                                        <p:cTn id="37" dur="100" fill="hold"/>
                                        <p:tgtEl>
                                          <p:spTgt spid="12"/>
                                        </p:tgtEl>
                                        <p:attrNameLst>
                                          <p:attrName>ppt_h</p:attrName>
                                        </p:attrNameLst>
                                      </p:cBhvr>
                                      <p:tavLst>
                                        <p:tav tm="0">
                                          <p:val>
                                            <p:fltVal val="0"/>
                                          </p:val>
                                        </p:tav>
                                        <p:tav tm="100000">
                                          <p:val>
                                            <p:strVal val="#ppt_h"/>
                                          </p:val>
                                        </p:tav>
                                      </p:tavLst>
                                    </p:anim>
                                    <p:animEffect transition="in" filter="fade">
                                      <p:cBhvr>
                                        <p:cTn id="38" dur="100"/>
                                        <p:tgtEl>
                                          <p:spTgt spid="12"/>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 fill="hold"/>
                                        <p:tgtEl>
                                          <p:spTgt spid="17"/>
                                        </p:tgtEl>
                                        <p:attrNameLst>
                                          <p:attrName>ppt_w</p:attrName>
                                        </p:attrNameLst>
                                      </p:cBhvr>
                                      <p:tavLst>
                                        <p:tav tm="0">
                                          <p:val>
                                            <p:fltVal val="0"/>
                                          </p:val>
                                        </p:tav>
                                        <p:tav tm="100000">
                                          <p:val>
                                            <p:strVal val="#ppt_w"/>
                                          </p:val>
                                        </p:tav>
                                      </p:tavLst>
                                    </p:anim>
                                    <p:anim calcmode="lin" valueType="num">
                                      <p:cBhvr>
                                        <p:cTn id="43" dur="100" fill="hold"/>
                                        <p:tgtEl>
                                          <p:spTgt spid="17"/>
                                        </p:tgtEl>
                                        <p:attrNameLst>
                                          <p:attrName>ppt_h</p:attrName>
                                        </p:attrNameLst>
                                      </p:cBhvr>
                                      <p:tavLst>
                                        <p:tav tm="0">
                                          <p:val>
                                            <p:fltVal val="0"/>
                                          </p:val>
                                        </p:tav>
                                        <p:tav tm="100000">
                                          <p:val>
                                            <p:strVal val="#ppt_h"/>
                                          </p:val>
                                        </p:tav>
                                      </p:tavLst>
                                    </p:anim>
                                    <p:animEffect transition="in" filter="fade">
                                      <p:cBhvr>
                                        <p:cTn id="44" dur="100"/>
                                        <p:tgtEl>
                                          <p:spTgt spid="1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 fill="hold"/>
                                        <p:tgtEl>
                                          <p:spTgt spid="23"/>
                                        </p:tgtEl>
                                        <p:attrNameLst>
                                          <p:attrName>ppt_w</p:attrName>
                                        </p:attrNameLst>
                                      </p:cBhvr>
                                      <p:tavLst>
                                        <p:tav tm="0">
                                          <p:val>
                                            <p:fltVal val="0"/>
                                          </p:val>
                                        </p:tav>
                                        <p:tav tm="100000">
                                          <p:val>
                                            <p:strVal val="#ppt_w"/>
                                          </p:val>
                                        </p:tav>
                                      </p:tavLst>
                                    </p:anim>
                                    <p:anim calcmode="lin" valueType="num">
                                      <p:cBhvr>
                                        <p:cTn id="49" dur="100" fill="hold"/>
                                        <p:tgtEl>
                                          <p:spTgt spid="23"/>
                                        </p:tgtEl>
                                        <p:attrNameLst>
                                          <p:attrName>ppt_h</p:attrName>
                                        </p:attrNameLst>
                                      </p:cBhvr>
                                      <p:tavLst>
                                        <p:tav tm="0">
                                          <p:val>
                                            <p:fltVal val="0"/>
                                          </p:val>
                                        </p:tav>
                                        <p:tav tm="100000">
                                          <p:val>
                                            <p:strVal val="#ppt_h"/>
                                          </p:val>
                                        </p:tav>
                                      </p:tavLst>
                                    </p:anim>
                                    <p:animEffect transition="in" filter="fade">
                                      <p:cBhvr>
                                        <p:cTn id="50" dur="100"/>
                                        <p:tgtEl>
                                          <p:spTgt spid="2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
                                        <p:tgtEl>
                                          <p:spTgt spid="27"/>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
                                        <p:tgtEl>
                                          <p:spTgt spid="3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100"/>
                                        <p:tgtEl>
                                          <p:spTgt spid="42"/>
                                        </p:tgtEl>
                                      </p:cBhvr>
                                    </p:animEffect>
                                  </p:childTnLst>
                                </p:cTn>
                              </p:par>
                            </p:childTnLst>
                          </p:cTn>
                        </p:par>
                        <p:par>
                          <p:cTn id="67" fill="hold">
                            <p:stCondLst>
                              <p:cond delay="1950"/>
                            </p:stCondLst>
                            <p:childTnLst>
                              <p:par>
                                <p:cTn id="68" presetID="10" presetClass="entr" presetSubtype="0"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
                                        <p:tgtEl>
                                          <p:spTgt spid="50"/>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
                                        <p:tgtEl>
                                          <p:spTgt spid="59"/>
                                        </p:tgtEl>
                                      </p:cBhvr>
                                    </p:animEffect>
                                  </p:childTnLst>
                                </p:cTn>
                              </p:par>
                            </p:childTnLst>
                          </p:cTn>
                        </p:par>
                        <p:par>
                          <p:cTn id="75" fill="hold">
                            <p:stCondLst>
                              <p:cond delay="2050"/>
                            </p:stCondLst>
                            <p:childTnLst>
                              <p:par>
                                <p:cTn id="76" presetID="10" presetClass="entr" presetSubtype="0" fill="hold" grpId="0" nodeType="after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
                                        <p:tgtEl>
                                          <p:spTgt spid="53"/>
                                        </p:tgtEl>
                                      </p:cBhvr>
                                    </p:animEffect>
                                  </p:childTnLst>
                                </p:cTn>
                              </p:par>
                            </p:childTnLst>
                          </p:cTn>
                        </p:par>
                        <p:par>
                          <p:cTn id="79" fill="hold">
                            <p:stCondLst>
                              <p:cond delay="2100"/>
                            </p:stCondLst>
                            <p:childTnLst>
                              <p:par>
                                <p:cTn id="80" presetID="10" presetClass="entr" presetSubtype="0" fill="hold" grpId="0" nodeType="after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50"/>
                                        <p:tgtEl>
                                          <p:spTgt spid="57"/>
                                        </p:tgtEl>
                                      </p:cBhvr>
                                    </p:animEffect>
                                  </p:childTnLst>
                                </p:cTn>
                              </p:par>
                            </p:childTnLst>
                          </p:cTn>
                        </p:par>
                        <p:par>
                          <p:cTn id="83" fill="hold">
                            <p:stCondLst>
                              <p:cond delay="2150"/>
                            </p:stCondLst>
                            <p:childTnLst>
                              <p:par>
                                <p:cTn id="84" presetID="10" presetClass="entr" presetSubtype="0" fill="hold" grpId="0" nodeType="after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
                                        <p:tgtEl>
                                          <p:spTgt spid="58"/>
                                        </p:tgtEl>
                                      </p:cBhvr>
                                    </p:animEffect>
                                  </p:childTnLst>
                                </p:cTn>
                              </p:par>
                            </p:childTnLst>
                          </p:cTn>
                        </p:par>
                        <p:par>
                          <p:cTn id="87" fill="hold">
                            <p:stCondLst>
                              <p:cond delay="2200"/>
                            </p:stCondLst>
                            <p:childTnLst>
                              <p:par>
                                <p:cTn id="88" presetID="10" presetClass="entr" presetSubtype="0" fill="hold" grpId="0" nodeType="after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fade">
                                      <p:cBhvr>
                                        <p:cTn id="90" dur="50"/>
                                        <p:tgtEl>
                                          <p:spTgt spid="62"/>
                                        </p:tgtEl>
                                      </p:cBhvr>
                                    </p:animEffect>
                                  </p:childTnLst>
                                </p:cTn>
                              </p:par>
                            </p:childTnLst>
                          </p:cTn>
                        </p:par>
                        <p:par>
                          <p:cTn id="91" fill="hold">
                            <p:stCondLst>
                              <p:cond delay="2250"/>
                            </p:stCondLst>
                            <p:childTnLst>
                              <p:par>
                                <p:cTn id="92" presetID="10" presetClass="entr" presetSubtype="0"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
                                        <p:tgtEl>
                                          <p:spTgt spid="54"/>
                                        </p:tgtEl>
                                      </p:cBhvr>
                                    </p:animEffect>
                                  </p:childTnLst>
                                </p:cTn>
                              </p:par>
                            </p:childTnLst>
                          </p:cTn>
                        </p:par>
                        <p:par>
                          <p:cTn id="95" fill="hold">
                            <p:stCondLst>
                              <p:cond delay="2300"/>
                            </p:stCondLst>
                            <p:childTnLst>
                              <p:par>
                                <p:cTn id="96" presetID="10" presetClass="entr" presetSubtype="0" fill="hold" grpId="0" nodeType="after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fade">
                                      <p:cBhvr>
                                        <p:cTn id="98" dur="50"/>
                                        <p:tgtEl>
                                          <p:spTgt spid="63"/>
                                        </p:tgtEl>
                                      </p:cBhvr>
                                    </p:animEffect>
                                  </p:childTnLst>
                                </p:cTn>
                              </p:par>
                            </p:childTnLst>
                          </p:cTn>
                        </p:par>
                        <p:par>
                          <p:cTn id="99" fill="hold">
                            <p:stCondLst>
                              <p:cond delay="2350"/>
                            </p:stCondLst>
                            <p:childTnLst>
                              <p:par>
                                <p:cTn id="100" presetID="10" presetClass="entr" presetSubtype="0" fill="hold" grpId="0" nodeType="after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
                                        <p:tgtEl>
                                          <p:spTgt spid="52"/>
                                        </p:tgtEl>
                                      </p:cBhvr>
                                    </p:animEffect>
                                  </p:childTnLst>
                                </p:cTn>
                              </p:par>
                            </p:childTnLst>
                          </p:cTn>
                        </p:par>
                        <p:par>
                          <p:cTn id="103" fill="hold">
                            <p:stCondLst>
                              <p:cond delay="2400"/>
                            </p:stCondLst>
                            <p:childTnLst>
                              <p:par>
                                <p:cTn id="104" presetID="10" presetClass="entr" presetSubtype="0" fill="hold" grpId="0" nodeType="after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
                                        <p:tgtEl>
                                          <p:spTgt spid="60"/>
                                        </p:tgtEl>
                                      </p:cBhvr>
                                    </p:animEffect>
                                  </p:childTnLst>
                                </p:cTn>
                              </p:par>
                            </p:childTnLst>
                          </p:cTn>
                        </p:par>
                        <p:par>
                          <p:cTn id="107" fill="hold">
                            <p:stCondLst>
                              <p:cond delay="2450"/>
                            </p:stCondLst>
                            <p:childTnLst>
                              <p:par>
                                <p:cTn id="108" presetID="10" presetClass="entr" presetSubtype="0" fill="hold" grpId="0" nodeType="after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
                                        <p:tgtEl>
                                          <p:spTgt spid="55"/>
                                        </p:tgtEl>
                                      </p:cBhvr>
                                    </p:animEffect>
                                  </p:childTnLst>
                                </p:cTn>
                              </p:par>
                            </p:childTnLst>
                          </p:cTn>
                        </p:par>
                        <p:par>
                          <p:cTn id="111" fill="hold">
                            <p:stCondLst>
                              <p:cond delay="2500"/>
                            </p:stCondLst>
                            <p:childTnLst>
                              <p:par>
                                <p:cTn id="112" presetID="10" presetClass="entr" presetSubtype="0" fill="hold" grpId="0" nodeType="after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
                                        <p:tgtEl>
                                          <p:spTgt spid="61"/>
                                        </p:tgtEl>
                                      </p:cBhvr>
                                    </p:animEffect>
                                  </p:childTnLst>
                                </p:cTn>
                              </p:par>
                            </p:childTnLst>
                          </p:cTn>
                        </p:par>
                        <p:par>
                          <p:cTn id="115" fill="hold">
                            <p:stCondLst>
                              <p:cond delay="2550"/>
                            </p:stCondLst>
                            <p:childTnLst>
                              <p:par>
                                <p:cTn id="116" presetID="10" presetClass="entr" presetSubtype="0" fill="hold" grpId="0" nodeType="after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50"/>
                                        <p:tgtEl>
                                          <p:spTgt spid="56"/>
                                        </p:tgtEl>
                                      </p:cBhvr>
                                    </p:animEffect>
                                  </p:childTnLst>
                                </p:cTn>
                              </p:par>
                            </p:childTnLst>
                          </p:cTn>
                        </p:par>
                        <p:par>
                          <p:cTn id="119" fill="hold">
                            <p:stCondLst>
                              <p:cond delay="2600"/>
                            </p:stCondLst>
                            <p:childTnLst>
                              <p:par>
                                <p:cTn id="120" presetID="10" presetClass="entr" presetSubtype="0"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1"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4255</Words>
  <Application>Microsoft Office PowerPoint</Application>
  <PresentationFormat>Geniş ekran</PresentationFormat>
  <Paragraphs>643</Paragraphs>
  <Slides>55</Slides>
  <Notes>53</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55</vt:i4>
      </vt:variant>
    </vt:vector>
  </HeadingPairs>
  <TitlesOfParts>
    <vt:vector size="59"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Sümeyye Demir</cp:lastModifiedBy>
  <cp:revision>293</cp:revision>
  <dcterms:created xsi:type="dcterms:W3CDTF">2016-11-17T08:54:28Z</dcterms:created>
  <dcterms:modified xsi:type="dcterms:W3CDTF">2019-11-13T09:10:09Z</dcterms:modified>
</cp:coreProperties>
</file>